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0" r:id="rId2"/>
    <p:sldMasterId id="2147483823" r:id="rId3"/>
    <p:sldMasterId id="2147483826" r:id="rId4"/>
  </p:sldMasterIdLst>
  <p:notesMasterIdLst>
    <p:notesMasterId r:id="rId13"/>
  </p:notesMasterIdLst>
  <p:sldIdLst>
    <p:sldId id="1575" r:id="rId5"/>
    <p:sldId id="1572" r:id="rId6"/>
    <p:sldId id="1582" r:id="rId7"/>
    <p:sldId id="1583" r:id="rId8"/>
    <p:sldId id="1569" r:id="rId9"/>
    <p:sldId id="1576" r:id="rId10"/>
    <p:sldId id="1579" r:id="rId11"/>
    <p:sldId id="15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n Dionisio" initials="VD" lastIdx="3" clrIdx="0">
    <p:extLst>
      <p:ext uri="{19B8F6BF-5375-455C-9EA6-DF929625EA0E}">
        <p15:presenceInfo xmlns:p15="http://schemas.microsoft.com/office/powerpoint/2012/main" userId="Von Dioni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BB1B32"/>
    <a:srgbClr val="A71996"/>
    <a:srgbClr val="0066FF"/>
    <a:srgbClr val="99CCFF"/>
    <a:srgbClr val="9999FF"/>
    <a:srgbClr val="CCFFFF"/>
    <a:srgbClr val="00FFFF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0" y="9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1T09:53:20.434" idx="3">
    <p:pos x="10" y="10"/>
    <p:text>can choose between slide 6 &amp; 7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96A54-82EB-453B-9C2E-73917B35DB26}" type="doc">
      <dgm:prSet loTypeId="urn:microsoft.com/office/officeart/2005/8/layout/cycle5" loCatId="cycl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AE"/>
        </a:p>
      </dgm:t>
    </dgm:pt>
    <dgm:pt modelId="{CC3992DA-DF10-48A8-B9B2-18105DC8C59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kern="1200" dirty="0">
              <a:latin typeface="Segoe Condensed"/>
              <a:ea typeface="+mn-ea"/>
              <a:cs typeface="+mn-cs"/>
            </a:rPr>
            <a:t>Differentiate in Customer Experience</a:t>
          </a:r>
          <a:endParaRPr lang="en-AE" sz="1100" b="1" kern="1200" dirty="0">
            <a:latin typeface="Segoe Condensed"/>
            <a:ea typeface="+mn-ea"/>
            <a:cs typeface="+mn-cs"/>
          </a:endParaRPr>
        </a:p>
      </dgm:t>
    </dgm:pt>
    <dgm:pt modelId="{7E9B0C27-9933-47D5-944D-8893E7C4E8E6}" type="parTrans" cxnId="{3E069E3E-2191-4973-B1A6-C24F0C761F02}">
      <dgm:prSet/>
      <dgm:spPr/>
      <dgm:t>
        <a:bodyPr/>
        <a:lstStyle/>
        <a:p>
          <a:endParaRPr lang="en-AE"/>
        </a:p>
      </dgm:t>
    </dgm:pt>
    <dgm:pt modelId="{59256BB0-AB36-45FC-8DE0-FB71732D4B60}" type="sibTrans" cxnId="{3E069E3E-2191-4973-B1A6-C24F0C761F02}">
      <dgm:prSet/>
      <dgm:spPr/>
      <dgm:t>
        <a:bodyPr/>
        <a:lstStyle/>
        <a:p>
          <a:endParaRPr lang="en-AE"/>
        </a:p>
      </dgm:t>
    </dgm:pt>
    <dgm:pt modelId="{C3A5F738-8E01-45C5-A005-780DC723555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kern="1200" dirty="0">
              <a:latin typeface="Segoe Condensed"/>
              <a:ea typeface="+mn-ea"/>
              <a:cs typeface="+mn-cs"/>
            </a:rPr>
            <a:t>Partnership Management</a:t>
          </a:r>
          <a:endParaRPr lang="en-AE" sz="1100" b="1" kern="1200" dirty="0">
            <a:latin typeface="Segoe Condensed"/>
            <a:ea typeface="+mn-ea"/>
            <a:cs typeface="+mn-cs"/>
          </a:endParaRPr>
        </a:p>
      </dgm:t>
    </dgm:pt>
    <dgm:pt modelId="{05458C90-F464-4254-920A-6BD085291AE6}" type="parTrans" cxnId="{D61EF0A7-02AF-46BA-85ED-F597C89F8977}">
      <dgm:prSet/>
      <dgm:spPr/>
      <dgm:t>
        <a:bodyPr/>
        <a:lstStyle/>
        <a:p>
          <a:endParaRPr lang="en-AE"/>
        </a:p>
      </dgm:t>
    </dgm:pt>
    <dgm:pt modelId="{1955C636-D497-408B-A881-2355C5A90CB4}" type="sibTrans" cxnId="{D61EF0A7-02AF-46BA-85ED-F597C89F8977}">
      <dgm:prSet/>
      <dgm:spPr/>
      <dgm:t>
        <a:bodyPr/>
        <a:lstStyle/>
        <a:p>
          <a:endParaRPr lang="en-AE"/>
        </a:p>
      </dgm:t>
    </dgm:pt>
    <dgm:pt modelId="{129464BF-D18A-4E1F-BEF0-405EFE3F2B9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kern="1200" dirty="0">
              <a:latin typeface="Segoe Condensed"/>
              <a:ea typeface="+mn-ea"/>
              <a:cs typeface="+mn-cs"/>
            </a:rPr>
            <a:t>Operational Excellence</a:t>
          </a:r>
          <a:endParaRPr lang="en-AE" sz="1100" b="1" kern="1200" dirty="0">
            <a:latin typeface="Segoe Condensed"/>
            <a:ea typeface="+mn-ea"/>
            <a:cs typeface="+mn-cs"/>
          </a:endParaRPr>
        </a:p>
      </dgm:t>
    </dgm:pt>
    <dgm:pt modelId="{E0A06A82-3581-4032-80AD-EA53F774E073}" type="parTrans" cxnId="{59759E7B-173B-495B-91CF-155AA5093345}">
      <dgm:prSet/>
      <dgm:spPr/>
      <dgm:t>
        <a:bodyPr/>
        <a:lstStyle/>
        <a:p>
          <a:endParaRPr lang="en-AE"/>
        </a:p>
      </dgm:t>
    </dgm:pt>
    <dgm:pt modelId="{3921BB72-93DF-43CB-B451-23DFA3F4FF76}" type="sibTrans" cxnId="{59759E7B-173B-495B-91CF-155AA5093345}">
      <dgm:prSet/>
      <dgm:spPr/>
      <dgm:t>
        <a:bodyPr/>
        <a:lstStyle/>
        <a:p>
          <a:endParaRPr lang="en-AE"/>
        </a:p>
      </dgm:t>
    </dgm:pt>
    <dgm:pt modelId="{24DB9C77-CEC4-4C5C-90B2-3AC12C2470F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kern="1200">
              <a:latin typeface="Segoe Condensed"/>
              <a:ea typeface="+mn-ea"/>
              <a:cs typeface="+mn-cs"/>
            </a:rPr>
            <a:t>People Development</a:t>
          </a:r>
          <a:endParaRPr lang="en-AE" sz="1100" b="1" kern="1200" dirty="0">
            <a:latin typeface="Segoe Condensed"/>
            <a:ea typeface="+mn-ea"/>
            <a:cs typeface="+mn-cs"/>
          </a:endParaRPr>
        </a:p>
      </dgm:t>
    </dgm:pt>
    <dgm:pt modelId="{B0AC9053-8378-4666-9667-79E781F4FE57}" type="parTrans" cxnId="{A56B654E-5BD1-4BE2-A8D6-C185DC0E7FF9}">
      <dgm:prSet/>
      <dgm:spPr/>
      <dgm:t>
        <a:bodyPr/>
        <a:lstStyle/>
        <a:p>
          <a:endParaRPr lang="en-AE"/>
        </a:p>
      </dgm:t>
    </dgm:pt>
    <dgm:pt modelId="{AD2BFE5F-86FC-4567-B27A-99CCFC62AAC0}" type="sibTrans" cxnId="{A56B654E-5BD1-4BE2-A8D6-C185DC0E7FF9}">
      <dgm:prSet/>
      <dgm:spPr/>
      <dgm:t>
        <a:bodyPr/>
        <a:lstStyle/>
        <a:p>
          <a:endParaRPr lang="en-AE"/>
        </a:p>
      </dgm:t>
    </dgm:pt>
    <dgm:pt modelId="{5E2814F9-406B-4C56-BEEC-686A5113156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kern="1200">
              <a:latin typeface="Segoe Condensed"/>
              <a:ea typeface="+mn-ea"/>
              <a:cs typeface="+mn-cs"/>
            </a:rPr>
            <a:t>Market Share Expansion</a:t>
          </a:r>
          <a:endParaRPr lang="en-AE" sz="1100" b="1" kern="1200" dirty="0">
            <a:latin typeface="Segoe Condensed"/>
            <a:ea typeface="+mn-ea"/>
            <a:cs typeface="+mn-cs"/>
          </a:endParaRPr>
        </a:p>
      </dgm:t>
    </dgm:pt>
    <dgm:pt modelId="{474FA697-CEA8-4461-8A9A-CA7467C9E891}" type="parTrans" cxnId="{459237BE-D10F-4425-B42B-DBEBBE61575D}">
      <dgm:prSet/>
      <dgm:spPr/>
      <dgm:t>
        <a:bodyPr/>
        <a:lstStyle/>
        <a:p>
          <a:endParaRPr lang="en-AE"/>
        </a:p>
      </dgm:t>
    </dgm:pt>
    <dgm:pt modelId="{58A20C1A-7EA6-4BB0-9300-C676E120F020}" type="sibTrans" cxnId="{459237BE-D10F-4425-B42B-DBEBBE61575D}">
      <dgm:prSet/>
      <dgm:spPr/>
      <dgm:t>
        <a:bodyPr/>
        <a:lstStyle/>
        <a:p>
          <a:endParaRPr lang="en-AE"/>
        </a:p>
      </dgm:t>
    </dgm:pt>
    <dgm:pt modelId="{36557ED8-0423-4F4E-8B56-A4DEDA1569A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kern="1200" dirty="0">
              <a:latin typeface="Segoe Condensed"/>
              <a:ea typeface="+mn-ea"/>
              <a:cs typeface="+mn-cs"/>
            </a:rPr>
            <a:t>Maximize</a:t>
          </a:r>
          <a:r>
            <a:rPr lang="en-US" sz="1100" b="1" kern="1200" dirty="0">
              <a:latin typeface="Calibri"/>
            </a:rPr>
            <a:t> </a:t>
          </a:r>
          <a:r>
            <a:rPr lang="en-US" sz="1100" b="1" kern="1200" dirty="0">
              <a:latin typeface="Segoe Condensed"/>
              <a:ea typeface="+mn-ea"/>
              <a:cs typeface="+mn-cs"/>
            </a:rPr>
            <a:t>Sales</a:t>
          </a:r>
          <a:r>
            <a:rPr lang="en-US" sz="1100" b="1" kern="1200" dirty="0">
              <a:latin typeface="Calibri"/>
            </a:rPr>
            <a:t> </a:t>
          </a:r>
          <a:r>
            <a:rPr lang="en-US" sz="1100" b="1" kern="1200" dirty="0">
              <a:latin typeface="Segoe Condensed"/>
              <a:ea typeface="+mn-ea"/>
              <a:cs typeface="+mn-cs"/>
            </a:rPr>
            <a:t>&amp; Profitability</a:t>
          </a:r>
          <a:endParaRPr lang="en-AE" sz="1100" b="1" kern="1200" dirty="0">
            <a:latin typeface="Segoe Condensed"/>
            <a:ea typeface="+mn-ea"/>
            <a:cs typeface="+mn-cs"/>
          </a:endParaRPr>
        </a:p>
      </dgm:t>
    </dgm:pt>
    <dgm:pt modelId="{56743F05-9FCE-47B0-BA8C-809BB6A6B032}" type="parTrans" cxnId="{52816E47-6549-4CDF-9C6F-D3625D2D5C45}">
      <dgm:prSet/>
      <dgm:spPr/>
      <dgm:t>
        <a:bodyPr/>
        <a:lstStyle/>
        <a:p>
          <a:endParaRPr lang="en-AE"/>
        </a:p>
      </dgm:t>
    </dgm:pt>
    <dgm:pt modelId="{34C1DEBE-A255-4367-89B4-E87FA4C5AFFF}" type="sibTrans" cxnId="{52816E47-6549-4CDF-9C6F-D3625D2D5C45}">
      <dgm:prSet/>
      <dgm:spPr/>
      <dgm:t>
        <a:bodyPr/>
        <a:lstStyle/>
        <a:p>
          <a:endParaRPr lang="en-AE"/>
        </a:p>
      </dgm:t>
    </dgm:pt>
    <dgm:pt modelId="{0B206A4F-803B-4F20-924E-8416FE9AFAF6}" type="pres">
      <dgm:prSet presAssocID="{0DA96A54-82EB-453B-9C2E-73917B35DB26}" presName="cycle" presStyleCnt="0">
        <dgm:presLayoutVars>
          <dgm:dir/>
          <dgm:resizeHandles val="exact"/>
        </dgm:presLayoutVars>
      </dgm:prSet>
      <dgm:spPr/>
    </dgm:pt>
    <dgm:pt modelId="{A8E99B49-A308-4834-B471-23866D2A28B8}" type="pres">
      <dgm:prSet presAssocID="{CC3992DA-DF10-48A8-B9B2-18105DC8C591}" presName="node" presStyleLbl="node1" presStyleIdx="0" presStyleCnt="6" custScaleX="119900">
        <dgm:presLayoutVars>
          <dgm:bulletEnabled val="1"/>
        </dgm:presLayoutVars>
      </dgm:prSet>
      <dgm:spPr/>
    </dgm:pt>
    <dgm:pt modelId="{A3233D25-BAB1-4F6D-8801-8BC532AA69A7}" type="pres">
      <dgm:prSet presAssocID="{CC3992DA-DF10-48A8-B9B2-18105DC8C591}" presName="spNode" presStyleCnt="0"/>
      <dgm:spPr/>
    </dgm:pt>
    <dgm:pt modelId="{C05D8286-FA92-48B4-B846-4484422245E6}" type="pres">
      <dgm:prSet presAssocID="{59256BB0-AB36-45FC-8DE0-FB71732D4B60}" presName="sibTrans" presStyleLbl="sibTrans1D1" presStyleIdx="0" presStyleCnt="6"/>
      <dgm:spPr/>
    </dgm:pt>
    <dgm:pt modelId="{3F0CB238-09D2-4697-AE8F-B4E2D6AA65F5}" type="pres">
      <dgm:prSet presAssocID="{C3A5F738-8E01-45C5-A005-780DC723555E}" presName="node" presStyleLbl="node1" presStyleIdx="1" presStyleCnt="6" custScaleX="119793">
        <dgm:presLayoutVars>
          <dgm:bulletEnabled val="1"/>
        </dgm:presLayoutVars>
      </dgm:prSet>
      <dgm:spPr/>
    </dgm:pt>
    <dgm:pt modelId="{2DCAB2E4-CC29-42F6-BCE3-046A055D4D2B}" type="pres">
      <dgm:prSet presAssocID="{C3A5F738-8E01-45C5-A005-780DC723555E}" presName="spNode" presStyleCnt="0"/>
      <dgm:spPr/>
    </dgm:pt>
    <dgm:pt modelId="{30144C83-CEE9-49FA-B51A-4365FB44474E}" type="pres">
      <dgm:prSet presAssocID="{1955C636-D497-408B-A881-2355C5A90CB4}" presName="sibTrans" presStyleLbl="sibTrans1D1" presStyleIdx="1" presStyleCnt="6"/>
      <dgm:spPr/>
    </dgm:pt>
    <dgm:pt modelId="{39862EC2-B394-42B7-A882-A15898395E6A}" type="pres">
      <dgm:prSet presAssocID="{129464BF-D18A-4E1F-BEF0-405EFE3F2B9D}" presName="node" presStyleLbl="node1" presStyleIdx="2" presStyleCnt="6" custScaleX="119793">
        <dgm:presLayoutVars>
          <dgm:bulletEnabled val="1"/>
        </dgm:presLayoutVars>
      </dgm:prSet>
      <dgm:spPr/>
    </dgm:pt>
    <dgm:pt modelId="{3D9B8881-9AFC-4FDD-9457-827099A8F980}" type="pres">
      <dgm:prSet presAssocID="{129464BF-D18A-4E1F-BEF0-405EFE3F2B9D}" presName="spNode" presStyleCnt="0"/>
      <dgm:spPr/>
    </dgm:pt>
    <dgm:pt modelId="{DF3E5431-25D7-4152-8755-5396CCD06958}" type="pres">
      <dgm:prSet presAssocID="{3921BB72-93DF-43CB-B451-23DFA3F4FF76}" presName="sibTrans" presStyleLbl="sibTrans1D1" presStyleIdx="2" presStyleCnt="6"/>
      <dgm:spPr/>
    </dgm:pt>
    <dgm:pt modelId="{04F8CF6D-0B9E-4910-8B7D-55F40991AD7F}" type="pres">
      <dgm:prSet presAssocID="{24DB9C77-CEC4-4C5C-90B2-3AC12C2470F3}" presName="node" presStyleLbl="node1" presStyleIdx="3" presStyleCnt="6" custScaleX="119793">
        <dgm:presLayoutVars>
          <dgm:bulletEnabled val="1"/>
        </dgm:presLayoutVars>
      </dgm:prSet>
      <dgm:spPr/>
    </dgm:pt>
    <dgm:pt modelId="{F8F25280-60D5-442E-B308-329D20FA50EF}" type="pres">
      <dgm:prSet presAssocID="{24DB9C77-CEC4-4C5C-90B2-3AC12C2470F3}" presName="spNode" presStyleCnt="0"/>
      <dgm:spPr/>
    </dgm:pt>
    <dgm:pt modelId="{21B3C43C-18DD-437D-8296-036C501B1B06}" type="pres">
      <dgm:prSet presAssocID="{AD2BFE5F-86FC-4567-B27A-99CCFC62AAC0}" presName="sibTrans" presStyleLbl="sibTrans1D1" presStyleIdx="3" presStyleCnt="6"/>
      <dgm:spPr/>
    </dgm:pt>
    <dgm:pt modelId="{B39B485F-CEEC-48F9-A13B-55E260611B69}" type="pres">
      <dgm:prSet presAssocID="{5E2814F9-406B-4C56-BEEC-686A51131560}" presName="node" presStyleLbl="node1" presStyleIdx="4" presStyleCnt="6" custScaleX="119793">
        <dgm:presLayoutVars>
          <dgm:bulletEnabled val="1"/>
        </dgm:presLayoutVars>
      </dgm:prSet>
      <dgm:spPr/>
    </dgm:pt>
    <dgm:pt modelId="{92B3D99E-4196-437C-A66C-0146418EA745}" type="pres">
      <dgm:prSet presAssocID="{5E2814F9-406B-4C56-BEEC-686A51131560}" presName="spNode" presStyleCnt="0"/>
      <dgm:spPr/>
    </dgm:pt>
    <dgm:pt modelId="{C23DE1DB-1F2A-40D1-B64A-8147CE9A6DC7}" type="pres">
      <dgm:prSet presAssocID="{58A20C1A-7EA6-4BB0-9300-C676E120F020}" presName="sibTrans" presStyleLbl="sibTrans1D1" presStyleIdx="4" presStyleCnt="6"/>
      <dgm:spPr/>
    </dgm:pt>
    <dgm:pt modelId="{00DA76A1-F2AC-4D54-B704-17AEA7BFA8C3}" type="pres">
      <dgm:prSet presAssocID="{36557ED8-0423-4F4E-8B56-A4DEDA1569A0}" presName="node" presStyleLbl="node1" presStyleIdx="5" presStyleCnt="6" custScaleX="119793">
        <dgm:presLayoutVars>
          <dgm:bulletEnabled val="1"/>
        </dgm:presLayoutVars>
      </dgm:prSet>
      <dgm:spPr/>
    </dgm:pt>
    <dgm:pt modelId="{AA12E37B-8BF4-4699-A0C1-8D869CCE0C60}" type="pres">
      <dgm:prSet presAssocID="{36557ED8-0423-4F4E-8B56-A4DEDA1569A0}" presName="spNode" presStyleCnt="0"/>
      <dgm:spPr/>
    </dgm:pt>
    <dgm:pt modelId="{1CB8D44F-E584-44CB-9377-3D8864018968}" type="pres">
      <dgm:prSet presAssocID="{34C1DEBE-A255-4367-89B4-E87FA4C5AFFF}" presName="sibTrans" presStyleLbl="sibTrans1D1" presStyleIdx="5" presStyleCnt="6"/>
      <dgm:spPr/>
    </dgm:pt>
  </dgm:ptLst>
  <dgm:cxnLst>
    <dgm:cxn modelId="{908A3405-A37C-4BE4-8FE1-DC40BA73CD6C}" type="presOf" srcId="{1955C636-D497-408B-A881-2355C5A90CB4}" destId="{30144C83-CEE9-49FA-B51A-4365FB44474E}" srcOrd="0" destOrd="0" presId="urn:microsoft.com/office/officeart/2005/8/layout/cycle5"/>
    <dgm:cxn modelId="{6FB46505-4EE1-4C96-8565-D38C5E6A3EDB}" type="presOf" srcId="{CC3992DA-DF10-48A8-B9B2-18105DC8C591}" destId="{A8E99B49-A308-4834-B471-23866D2A28B8}" srcOrd="0" destOrd="0" presId="urn:microsoft.com/office/officeart/2005/8/layout/cycle5"/>
    <dgm:cxn modelId="{D8C05C33-99D6-4EAA-9DF6-00A551B610DE}" type="presOf" srcId="{36557ED8-0423-4F4E-8B56-A4DEDA1569A0}" destId="{00DA76A1-F2AC-4D54-B704-17AEA7BFA8C3}" srcOrd="0" destOrd="0" presId="urn:microsoft.com/office/officeart/2005/8/layout/cycle5"/>
    <dgm:cxn modelId="{3E069E3E-2191-4973-B1A6-C24F0C761F02}" srcId="{0DA96A54-82EB-453B-9C2E-73917B35DB26}" destId="{CC3992DA-DF10-48A8-B9B2-18105DC8C591}" srcOrd="0" destOrd="0" parTransId="{7E9B0C27-9933-47D5-944D-8893E7C4E8E6}" sibTransId="{59256BB0-AB36-45FC-8DE0-FB71732D4B60}"/>
    <dgm:cxn modelId="{46DC573F-9537-49E1-8A5D-DE7CC2B015B9}" type="presOf" srcId="{58A20C1A-7EA6-4BB0-9300-C676E120F020}" destId="{C23DE1DB-1F2A-40D1-B64A-8147CE9A6DC7}" srcOrd="0" destOrd="0" presId="urn:microsoft.com/office/officeart/2005/8/layout/cycle5"/>
    <dgm:cxn modelId="{65CBB55C-82A2-4363-B62A-946409628496}" type="presOf" srcId="{59256BB0-AB36-45FC-8DE0-FB71732D4B60}" destId="{C05D8286-FA92-48B4-B846-4484422245E6}" srcOrd="0" destOrd="0" presId="urn:microsoft.com/office/officeart/2005/8/layout/cycle5"/>
    <dgm:cxn modelId="{52816E47-6549-4CDF-9C6F-D3625D2D5C45}" srcId="{0DA96A54-82EB-453B-9C2E-73917B35DB26}" destId="{36557ED8-0423-4F4E-8B56-A4DEDA1569A0}" srcOrd="5" destOrd="0" parTransId="{56743F05-9FCE-47B0-BA8C-809BB6A6B032}" sibTransId="{34C1DEBE-A255-4367-89B4-E87FA4C5AFFF}"/>
    <dgm:cxn modelId="{F414D968-3E63-4FB5-8E06-F9F834C9FFB4}" type="presOf" srcId="{24DB9C77-CEC4-4C5C-90B2-3AC12C2470F3}" destId="{04F8CF6D-0B9E-4910-8B7D-55F40991AD7F}" srcOrd="0" destOrd="0" presId="urn:microsoft.com/office/officeart/2005/8/layout/cycle5"/>
    <dgm:cxn modelId="{A56B654E-5BD1-4BE2-A8D6-C185DC0E7FF9}" srcId="{0DA96A54-82EB-453B-9C2E-73917B35DB26}" destId="{24DB9C77-CEC4-4C5C-90B2-3AC12C2470F3}" srcOrd="3" destOrd="0" parTransId="{B0AC9053-8378-4666-9667-79E781F4FE57}" sibTransId="{AD2BFE5F-86FC-4567-B27A-99CCFC62AAC0}"/>
    <dgm:cxn modelId="{EA86F551-C2AF-4245-ADCF-759FB3EE1496}" type="presOf" srcId="{AD2BFE5F-86FC-4567-B27A-99CCFC62AAC0}" destId="{21B3C43C-18DD-437D-8296-036C501B1B06}" srcOrd="0" destOrd="0" presId="urn:microsoft.com/office/officeart/2005/8/layout/cycle5"/>
    <dgm:cxn modelId="{59759E7B-173B-495B-91CF-155AA5093345}" srcId="{0DA96A54-82EB-453B-9C2E-73917B35DB26}" destId="{129464BF-D18A-4E1F-BEF0-405EFE3F2B9D}" srcOrd="2" destOrd="0" parTransId="{E0A06A82-3581-4032-80AD-EA53F774E073}" sibTransId="{3921BB72-93DF-43CB-B451-23DFA3F4FF76}"/>
    <dgm:cxn modelId="{31E12499-A889-4CB5-B586-93CE7CCF8011}" type="presOf" srcId="{129464BF-D18A-4E1F-BEF0-405EFE3F2B9D}" destId="{39862EC2-B394-42B7-A882-A15898395E6A}" srcOrd="0" destOrd="0" presId="urn:microsoft.com/office/officeart/2005/8/layout/cycle5"/>
    <dgm:cxn modelId="{17C5FC9E-D414-4136-9C49-8FD3F36B207C}" type="presOf" srcId="{34C1DEBE-A255-4367-89B4-E87FA4C5AFFF}" destId="{1CB8D44F-E584-44CB-9377-3D8864018968}" srcOrd="0" destOrd="0" presId="urn:microsoft.com/office/officeart/2005/8/layout/cycle5"/>
    <dgm:cxn modelId="{D61EF0A7-02AF-46BA-85ED-F597C89F8977}" srcId="{0DA96A54-82EB-453B-9C2E-73917B35DB26}" destId="{C3A5F738-8E01-45C5-A005-780DC723555E}" srcOrd="1" destOrd="0" parTransId="{05458C90-F464-4254-920A-6BD085291AE6}" sibTransId="{1955C636-D497-408B-A881-2355C5A90CB4}"/>
    <dgm:cxn modelId="{7648ECB8-2B4A-4ACF-AC61-644D14A0F53C}" type="presOf" srcId="{3921BB72-93DF-43CB-B451-23DFA3F4FF76}" destId="{DF3E5431-25D7-4152-8755-5396CCD06958}" srcOrd="0" destOrd="0" presId="urn:microsoft.com/office/officeart/2005/8/layout/cycle5"/>
    <dgm:cxn modelId="{B96C51BC-76C9-442D-83BB-F71AA105A01E}" type="presOf" srcId="{C3A5F738-8E01-45C5-A005-780DC723555E}" destId="{3F0CB238-09D2-4697-AE8F-B4E2D6AA65F5}" srcOrd="0" destOrd="0" presId="urn:microsoft.com/office/officeart/2005/8/layout/cycle5"/>
    <dgm:cxn modelId="{D06C10BD-BE68-45D3-9C2C-54E4BD1F144C}" type="presOf" srcId="{5E2814F9-406B-4C56-BEEC-686A51131560}" destId="{B39B485F-CEEC-48F9-A13B-55E260611B69}" srcOrd="0" destOrd="0" presId="urn:microsoft.com/office/officeart/2005/8/layout/cycle5"/>
    <dgm:cxn modelId="{459237BE-D10F-4425-B42B-DBEBBE61575D}" srcId="{0DA96A54-82EB-453B-9C2E-73917B35DB26}" destId="{5E2814F9-406B-4C56-BEEC-686A51131560}" srcOrd="4" destOrd="0" parTransId="{474FA697-CEA8-4461-8A9A-CA7467C9E891}" sibTransId="{58A20C1A-7EA6-4BB0-9300-C676E120F020}"/>
    <dgm:cxn modelId="{A62C1AFB-C5A6-49B0-BF30-7529A05B23AC}" type="presOf" srcId="{0DA96A54-82EB-453B-9C2E-73917B35DB26}" destId="{0B206A4F-803B-4F20-924E-8416FE9AFAF6}" srcOrd="0" destOrd="0" presId="urn:microsoft.com/office/officeart/2005/8/layout/cycle5"/>
    <dgm:cxn modelId="{257833F4-ACBB-4C48-A91A-60B638F1F760}" type="presParOf" srcId="{0B206A4F-803B-4F20-924E-8416FE9AFAF6}" destId="{A8E99B49-A308-4834-B471-23866D2A28B8}" srcOrd="0" destOrd="0" presId="urn:microsoft.com/office/officeart/2005/8/layout/cycle5"/>
    <dgm:cxn modelId="{FDE04EF0-C476-4774-9A46-38A0F21DDDF7}" type="presParOf" srcId="{0B206A4F-803B-4F20-924E-8416FE9AFAF6}" destId="{A3233D25-BAB1-4F6D-8801-8BC532AA69A7}" srcOrd="1" destOrd="0" presId="urn:microsoft.com/office/officeart/2005/8/layout/cycle5"/>
    <dgm:cxn modelId="{00E6D264-A177-4E6C-840E-CD9AD74B2C24}" type="presParOf" srcId="{0B206A4F-803B-4F20-924E-8416FE9AFAF6}" destId="{C05D8286-FA92-48B4-B846-4484422245E6}" srcOrd="2" destOrd="0" presId="urn:microsoft.com/office/officeart/2005/8/layout/cycle5"/>
    <dgm:cxn modelId="{6AD796BB-BA34-4E3F-9767-19EB0CCFDF5A}" type="presParOf" srcId="{0B206A4F-803B-4F20-924E-8416FE9AFAF6}" destId="{3F0CB238-09D2-4697-AE8F-B4E2D6AA65F5}" srcOrd="3" destOrd="0" presId="urn:microsoft.com/office/officeart/2005/8/layout/cycle5"/>
    <dgm:cxn modelId="{7FE0A61F-6585-4CBD-84CE-8A779BBB800C}" type="presParOf" srcId="{0B206A4F-803B-4F20-924E-8416FE9AFAF6}" destId="{2DCAB2E4-CC29-42F6-BCE3-046A055D4D2B}" srcOrd="4" destOrd="0" presId="urn:microsoft.com/office/officeart/2005/8/layout/cycle5"/>
    <dgm:cxn modelId="{6C4F2243-C0C4-44CF-9777-BAB314063060}" type="presParOf" srcId="{0B206A4F-803B-4F20-924E-8416FE9AFAF6}" destId="{30144C83-CEE9-49FA-B51A-4365FB44474E}" srcOrd="5" destOrd="0" presId="urn:microsoft.com/office/officeart/2005/8/layout/cycle5"/>
    <dgm:cxn modelId="{B94E10AE-9A33-49EC-902B-0A26516A090A}" type="presParOf" srcId="{0B206A4F-803B-4F20-924E-8416FE9AFAF6}" destId="{39862EC2-B394-42B7-A882-A15898395E6A}" srcOrd="6" destOrd="0" presId="urn:microsoft.com/office/officeart/2005/8/layout/cycle5"/>
    <dgm:cxn modelId="{7348B2E2-9980-4751-8EDF-7B6A725184DB}" type="presParOf" srcId="{0B206A4F-803B-4F20-924E-8416FE9AFAF6}" destId="{3D9B8881-9AFC-4FDD-9457-827099A8F980}" srcOrd="7" destOrd="0" presId="urn:microsoft.com/office/officeart/2005/8/layout/cycle5"/>
    <dgm:cxn modelId="{0BFD8195-CA9F-40F8-932A-18634288C1F1}" type="presParOf" srcId="{0B206A4F-803B-4F20-924E-8416FE9AFAF6}" destId="{DF3E5431-25D7-4152-8755-5396CCD06958}" srcOrd="8" destOrd="0" presId="urn:microsoft.com/office/officeart/2005/8/layout/cycle5"/>
    <dgm:cxn modelId="{E755A972-879C-42BC-8652-18593C1867F4}" type="presParOf" srcId="{0B206A4F-803B-4F20-924E-8416FE9AFAF6}" destId="{04F8CF6D-0B9E-4910-8B7D-55F40991AD7F}" srcOrd="9" destOrd="0" presId="urn:microsoft.com/office/officeart/2005/8/layout/cycle5"/>
    <dgm:cxn modelId="{2D83FE8A-50B0-4C6D-A921-EE8FBAD625B5}" type="presParOf" srcId="{0B206A4F-803B-4F20-924E-8416FE9AFAF6}" destId="{F8F25280-60D5-442E-B308-329D20FA50EF}" srcOrd="10" destOrd="0" presId="urn:microsoft.com/office/officeart/2005/8/layout/cycle5"/>
    <dgm:cxn modelId="{ED67F5A4-8E92-492C-A618-430D0765D3AD}" type="presParOf" srcId="{0B206A4F-803B-4F20-924E-8416FE9AFAF6}" destId="{21B3C43C-18DD-437D-8296-036C501B1B06}" srcOrd="11" destOrd="0" presId="urn:microsoft.com/office/officeart/2005/8/layout/cycle5"/>
    <dgm:cxn modelId="{51856F8B-B20A-4C1D-9A34-80110B972503}" type="presParOf" srcId="{0B206A4F-803B-4F20-924E-8416FE9AFAF6}" destId="{B39B485F-CEEC-48F9-A13B-55E260611B69}" srcOrd="12" destOrd="0" presId="urn:microsoft.com/office/officeart/2005/8/layout/cycle5"/>
    <dgm:cxn modelId="{FBEDF820-1D41-4A7C-979B-BE8680726F31}" type="presParOf" srcId="{0B206A4F-803B-4F20-924E-8416FE9AFAF6}" destId="{92B3D99E-4196-437C-A66C-0146418EA745}" srcOrd="13" destOrd="0" presId="urn:microsoft.com/office/officeart/2005/8/layout/cycle5"/>
    <dgm:cxn modelId="{0F5ABF56-B587-457D-A9E2-2106B1376FC4}" type="presParOf" srcId="{0B206A4F-803B-4F20-924E-8416FE9AFAF6}" destId="{C23DE1DB-1F2A-40D1-B64A-8147CE9A6DC7}" srcOrd="14" destOrd="0" presId="urn:microsoft.com/office/officeart/2005/8/layout/cycle5"/>
    <dgm:cxn modelId="{C1741181-B604-4A39-ABBF-932AB2405223}" type="presParOf" srcId="{0B206A4F-803B-4F20-924E-8416FE9AFAF6}" destId="{00DA76A1-F2AC-4D54-B704-17AEA7BFA8C3}" srcOrd="15" destOrd="0" presId="urn:microsoft.com/office/officeart/2005/8/layout/cycle5"/>
    <dgm:cxn modelId="{6BD74C81-EDDB-40E6-8C22-1FC3EBBD848A}" type="presParOf" srcId="{0B206A4F-803B-4F20-924E-8416FE9AFAF6}" destId="{AA12E37B-8BF4-4699-A0C1-8D869CCE0C60}" srcOrd="16" destOrd="0" presId="urn:microsoft.com/office/officeart/2005/8/layout/cycle5"/>
    <dgm:cxn modelId="{8321A8DE-272F-4193-B97C-0DBF44420E19}" type="presParOf" srcId="{0B206A4F-803B-4F20-924E-8416FE9AFAF6}" destId="{1CB8D44F-E584-44CB-9377-3D886401896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99B49-A308-4834-B471-23866D2A28B8}">
      <dsp:nvSpPr>
        <dsp:cNvPr id="0" name=""/>
        <dsp:cNvSpPr/>
      </dsp:nvSpPr>
      <dsp:spPr>
        <a:xfrm>
          <a:off x="3294518" y="2000"/>
          <a:ext cx="1619518" cy="8779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egoe Condensed"/>
              <a:ea typeface="+mn-ea"/>
              <a:cs typeface="+mn-cs"/>
            </a:rPr>
            <a:t>Differentiate in Customer Experience</a:t>
          </a:r>
          <a:endParaRPr lang="en-AE" sz="1100" b="1" kern="1200" dirty="0">
            <a:latin typeface="Segoe Condensed"/>
            <a:ea typeface="+mn-ea"/>
            <a:cs typeface="+mn-cs"/>
          </a:endParaRPr>
        </a:p>
      </dsp:txBody>
      <dsp:txXfrm>
        <a:off x="3337377" y="44859"/>
        <a:ext cx="1533800" cy="792252"/>
      </dsp:txXfrm>
    </dsp:sp>
    <dsp:sp modelId="{C05D8286-FA92-48B4-B846-4484422245E6}">
      <dsp:nvSpPr>
        <dsp:cNvPr id="0" name=""/>
        <dsp:cNvSpPr/>
      </dsp:nvSpPr>
      <dsp:spPr>
        <a:xfrm>
          <a:off x="2034395" y="440985"/>
          <a:ext cx="4139765" cy="4139765"/>
        </a:xfrm>
        <a:custGeom>
          <a:avLst/>
          <a:gdLst/>
          <a:ahLst/>
          <a:cxnLst/>
          <a:rect l="0" t="0" r="0" b="0"/>
          <a:pathLst>
            <a:path>
              <a:moveTo>
                <a:pt x="3019796" y="230839"/>
              </a:moveTo>
              <a:arcTo wR="2069882" hR="2069882" stAng="17839051" swAng="77941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CB238-09D2-4697-AE8F-B4E2D6AA65F5}">
      <dsp:nvSpPr>
        <dsp:cNvPr id="0" name=""/>
        <dsp:cNvSpPr/>
      </dsp:nvSpPr>
      <dsp:spPr>
        <a:xfrm>
          <a:off x="5087812" y="1036941"/>
          <a:ext cx="1618073" cy="8779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egoe Condensed"/>
              <a:ea typeface="+mn-ea"/>
              <a:cs typeface="+mn-cs"/>
            </a:rPr>
            <a:t>Partnership Management</a:t>
          </a:r>
          <a:endParaRPr lang="en-AE" sz="1100" b="1" kern="1200" dirty="0">
            <a:latin typeface="Segoe Condensed"/>
            <a:ea typeface="+mn-ea"/>
            <a:cs typeface="+mn-cs"/>
          </a:endParaRPr>
        </a:p>
      </dsp:txBody>
      <dsp:txXfrm>
        <a:off x="5130671" y="1079800"/>
        <a:ext cx="1532355" cy="792252"/>
      </dsp:txXfrm>
    </dsp:sp>
    <dsp:sp modelId="{30144C83-CEE9-49FA-B51A-4365FB44474E}">
      <dsp:nvSpPr>
        <dsp:cNvPr id="0" name=""/>
        <dsp:cNvSpPr/>
      </dsp:nvSpPr>
      <dsp:spPr>
        <a:xfrm>
          <a:off x="2034395" y="440985"/>
          <a:ext cx="4139765" cy="4139765"/>
        </a:xfrm>
        <a:custGeom>
          <a:avLst/>
          <a:gdLst/>
          <a:ahLst/>
          <a:cxnLst/>
          <a:rect l="0" t="0" r="0" b="0"/>
          <a:pathLst>
            <a:path>
              <a:moveTo>
                <a:pt x="4107468" y="1705658"/>
              </a:moveTo>
              <a:arcTo wR="2069882" hR="2069882" stAng="20991915" swAng="121617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62EC2-B394-42B7-A882-A15898395E6A}">
      <dsp:nvSpPr>
        <dsp:cNvPr id="0" name=""/>
        <dsp:cNvSpPr/>
      </dsp:nvSpPr>
      <dsp:spPr>
        <a:xfrm>
          <a:off x="5087812" y="3106824"/>
          <a:ext cx="1618073" cy="8779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egoe Condensed"/>
              <a:ea typeface="+mn-ea"/>
              <a:cs typeface="+mn-cs"/>
            </a:rPr>
            <a:t>Operational Excellence</a:t>
          </a:r>
          <a:endParaRPr lang="en-AE" sz="1100" b="1" kern="1200" dirty="0">
            <a:latin typeface="Segoe Condensed"/>
            <a:ea typeface="+mn-ea"/>
            <a:cs typeface="+mn-cs"/>
          </a:endParaRPr>
        </a:p>
      </dsp:txBody>
      <dsp:txXfrm>
        <a:off x="5130671" y="3149683"/>
        <a:ext cx="1532355" cy="792252"/>
      </dsp:txXfrm>
    </dsp:sp>
    <dsp:sp modelId="{DF3E5431-25D7-4152-8755-5396CCD06958}">
      <dsp:nvSpPr>
        <dsp:cNvPr id="0" name=""/>
        <dsp:cNvSpPr/>
      </dsp:nvSpPr>
      <dsp:spPr>
        <a:xfrm>
          <a:off x="2034395" y="440985"/>
          <a:ext cx="4139765" cy="4139765"/>
        </a:xfrm>
        <a:custGeom>
          <a:avLst/>
          <a:gdLst/>
          <a:ahLst/>
          <a:cxnLst/>
          <a:rect l="0" t="0" r="0" b="0"/>
          <a:pathLst>
            <a:path>
              <a:moveTo>
                <a:pt x="3408756" y="3648436"/>
              </a:moveTo>
              <a:arcTo wR="2069882" hR="2069882" stAng="2981794" swAng="7802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8CF6D-0B9E-4910-8B7D-55F40991AD7F}">
      <dsp:nvSpPr>
        <dsp:cNvPr id="0" name=""/>
        <dsp:cNvSpPr/>
      </dsp:nvSpPr>
      <dsp:spPr>
        <a:xfrm>
          <a:off x="3295241" y="4141766"/>
          <a:ext cx="1618073" cy="8779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Segoe Condensed"/>
              <a:ea typeface="+mn-ea"/>
              <a:cs typeface="+mn-cs"/>
            </a:rPr>
            <a:t>People Development</a:t>
          </a:r>
          <a:endParaRPr lang="en-AE" sz="1100" b="1" kern="1200" dirty="0">
            <a:latin typeface="Segoe Condensed"/>
            <a:ea typeface="+mn-ea"/>
            <a:cs typeface="+mn-cs"/>
          </a:endParaRPr>
        </a:p>
      </dsp:txBody>
      <dsp:txXfrm>
        <a:off x="3338100" y="4184625"/>
        <a:ext cx="1532355" cy="792252"/>
      </dsp:txXfrm>
    </dsp:sp>
    <dsp:sp modelId="{21B3C43C-18DD-437D-8296-036C501B1B06}">
      <dsp:nvSpPr>
        <dsp:cNvPr id="0" name=""/>
        <dsp:cNvSpPr/>
      </dsp:nvSpPr>
      <dsp:spPr>
        <a:xfrm>
          <a:off x="2034395" y="440985"/>
          <a:ext cx="4139765" cy="4139765"/>
        </a:xfrm>
        <a:custGeom>
          <a:avLst/>
          <a:gdLst/>
          <a:ahLst/>
          <a:cxnLst/>
          <a:rect l="0" t="0" r="0" b="0"/>
          <a:pathLst>
            <a:path>
              <a:moveTo>
                <a:pt x="1120530" y="3909215"/>
              </a:moveTo>
              <a:arcTo wR="2069882" hR="2069882" stAng="7038004" swAng="7802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B485F-CEEC-48F9-A13B-55E260611B69}">
      <dsp:nvSpPr>
        <dsp:cNvPr id="0" name=""/>
        <dsp:cNvSpPr/>
      </dsp:nvSpPr>
      <dsp:spPr>
        <a:xfrm>
          <a:off x="1502670" y="3106824"/>
          <a:ext cx="1618073" cy="8779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Segoe Condensed"/>
              <a:ea typeface="+mn-ea"/>
              <a:cs typeface="+mn-cs"/>
            </a:rPr>
            <a:t>Market Share Expansion</a:t>
          </a:r>
          <a:endParaRPr lang="en-AE" sz="1100" b="1" kern="1200" dirty="0">
            <a:latin typeface="Segoe Condensed"/>
            <a:ea typeface="+mn-ea"/>
            <a:cs typeface="+mn-cs"/>
          </a:endParaRPr>
        </a:p>
      </dsp:txBody>
      <dsp:txXfrm>
        <a:off x="1545529" y="3149683"/>
        <a:ext cx="1532355" cy="792252"/>
      </dsp:txXfrm>
    </dsp:sp>
    <dsp:sp modelId="{C23DE1DB-1F2A-40D1-B64A-8147CE9A6DC7}">
      <dsp:nvSpPr>
        <dsp:cNvPr id="0" name=""/>
        <dsp:cNvSpPr/>
      </dsp:nvSpPr>
      <dsp:spPr>
        <a:xfrm>
          <a:off x="2034395" y="440985"/>
          <a:ext cx="4139765" cy="4139765"/>
        </a:xfrm>
        <a:custGeom>
          <a:avLst/>
          <a:gdLst/>
          <a:ahLst/>
          <a:cxnLst/>
          <a:rect l="0" t="0" r="0" b="0"/>
          <a:pathLst>
            <a:path>
              <a:moveTo>
                <a:pt x="32297" y="2434107"/>
              </a:moveTo>
              <a:arcTo wR="2069882" hR="2069882" stAng="10191915" swAng="121617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A76A1-F2AC-4D54-B704-17AEA7BFA8C3}">
      <dsp:nvSpPr>
        <dsp:cNvPr id="0" name=""/>
        <dsp:cNvSpPr/>
      </dsp:nvSpPr>
      <dsp:spPr>
        <a:xfrm>
          <a:off x="1502670" y="1036941"/>
          <a:ext cx="1618073" cy="8779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Segoe Condensed"/>
              <a:ea typeface="+mn-ea"/>
              <a:cs typeface="+mn-cs"/>
            </a:rPr>
            <a:t>Maximize</a:t>
          </a:r>
          <a:r>
            <a:rPr lang="en-US" sz="1100" b="1" kern="1200" dirty="0">
              <a:latin typeface="Calibri"/>
            </a:rPr>
            <a:t> </a:t>
          </a:r>
          <a:r>
            <a:rPr lang="en-US" sz="1100" b="1" kern="1200" dirty="0">
              <a:latin typeface="Segoe Condensed"/>
              <a:ea typeface="+mn-ea"/>
              <a:cs typeface="+mn-cs"/>
            </a:rPr>
            <a:t>Sales</a:t>
          </a:r>
          <a:r>
            <a:rPr lang="en-US" sz="1100" b="1" kern="1200" dirty="0">
              <a:latin typeface="Calibri"/>
            </a:rPr>
            <a:t> </a:t>
          </a:r>
          <a:r>
            <a:rPr lang="en-US" sz="1100" b="1" kern="1200" dirty="0">
              <a:latin typeface="Segoe Condensed"/>
              <a:ea typeface="+mn-ea"/>
              <a:cs typeface="+mn-cs"/>
            </a:rPr>
            <a:t>&amp; Profitability</a:t>
          </a:r>
          <a:endParaRPr lang="en-AE" sz="1100" b="1" kern="1200" dirty="0">
            <a:latin typeface="Segoe Condensed"/>
            <a:ea typeface="+mn-ea"/>
            <a:cs typeface="+mn-cs"/>
          </a:endParaRPr>
        </a:p>
      </dsp:txBody>
      <dsp:txXfrm>
        <a:off x="1545529" y="1079800"/>
        <a:ext cx="1532355" cy="792252"/>
      </dsp:txXfrm>
    </dsp:sp>
    <dsp:sp modelId="{1CB8D44F-E584-44CB-9377-3D8864018968}">
      <dsp:nvSpPr>
        <dsp:cNvPr id="0" name=""/>
        <dsp:cNvSpPr/>
      </dsp:nvSpPr>
      <dsp:spPr>
        <a:xfrm>
          <a:off x="2034395" y="440985"/>
          <a:ext cx="4139765" cy="4139765"/>
        </a:xfrm>
        <a:custGeom>
          <a:avLst/>
          <a:gdLst/>
          <a:ahLst/>
          <a:cxnLst/>
          <a:rect l="0" t="0" r="0" b="0"/>
          <a:pathLst>
            <a:path>
              <a:moveTo>
                <a:pt x="730891" y="491428"/>
              </a:moveTo>
              <a:arcTo wR="2069882" hR="2069882" stAng="13781537" swAng="77941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F785-3B04-42F6-B5AF-420517B0202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F024A-22CC-4C5D-8C2C-EB13AE0BC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6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6" Type="http://schemas.openxmlformats.org/officeDocument/2006/relationships/image" Target="../media/image5.emf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4.emf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6" Type="http://schemas.openxmlformats.org/officeDocument/2006/relationships/image" Target="../media/image5.e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4.emf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oleObject" Target="../embeddings/oleObject2.bin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6" Type="http://schemas.openxmlformats.org/officeDocument/2006/relationships/image" Target="../media/image5.emf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4.emf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3673-C26C-48ED-8018-3D982009B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B4400-EE17-4D34-BB7C-689FAE747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6F3C-D1CC-45A5-BC61-E67DAE0B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F101-79D9-4755-9061-7BE610EE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3CE7-44C1-4C09-AE7C-5E831DE5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8B55-58F2-49A9-98D0-0901F820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3E7F8-336E-40E6-B90B-CA5C5CC5A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C543A-7993-49C3-B905-E545F2C7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F5BF4-8C1F-4F71-914E-5755B38B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AEA7-3869-4489-88CD-EB633F68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2174A-48AF-49DE-BD1B-1EFA2D174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C3FCB-D9A8-4C65-BA6A-2FD1C352E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0C037-4D62-4023-A099-F1318EA8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328C-70ED-44EF-A620-2C53D2BC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2B2A5-104D-466D-917F-327DC8F3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65CE-E4E8-44D6-BA53-57A9B29A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6A3EB-0D38-435E-8EBD-BCEDBAB17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29E0-7F4D-4908-8445-94B91AEB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18C84-8712-4EEA-95A5-7F0D3017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C6733-A377-4913-86DF-A26221D7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8106-CFE9-41CA-9DC4-6AA18C31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16EA-4C85-4450-AD52-AAD6E3236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EF41C-FEE7-4BDB-89D3-52F8600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0B57A-AC73-4A6A-B26A-1DDB3FCA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BAE2-7200-42BF-9578-281C8776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F4E-4FF2-48E0-930F-9873F250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FFF10-5737-4B54-B364-9E2C6ABE6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09D2-A6AF-4BD8-A593-D919DE32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A0CEB-26A0-4C29-B5C1-7CFC84E9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F7AD2-0A2D-46A0-BD3F-C1383963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7222-6768-4189-902F-24DAF3B0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78D0-51F7-466C-AF5A-271592BA7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60D73-BCC9-4ED3-91B1-4CAEE593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F3AA-6C09-4E7A-91B2-0AD51989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A40D-2D4B-4C53-91A3-3E4F94E1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5A49-5399-4B1B-90F2-F03B5D32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8052-25F4-4EBF-96E6-858C3C266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938A-EBEA-42D6-9718-7E776F0B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03BD2-A69B-463F-B4F5-A1E2096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5BC3F-F4D6-44D0-B945-4A44CEE0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152-626F-401A-A7AE-97DD5CB0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D228A-4086-44DD-B122-DD8487FC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37EB-AAE2-49B3-9AE1-8B47B31F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2B655-929B-46CF-8E17-4E50F9A6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F90AD-D724-44DB-9665-2B04C8DF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1729" y="349868"/>
            <a:ext cx="1011495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 b="1" baseline="0" noProof="0" dirty="0">
                <a:latin typeface="+mn-lt"/>
                <a:ea typeface="Arial Unicode MS" pitchFamily="34" charset="-128"/>
                <a:cs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85751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16" baseline="0" noProof="0" dirty="0">
              <a:latin typeface="+mn-lt"/>
              <a:cs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1729" y="508603"/>
            <a:ext cx="2843727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19" baseline="0" noProof="0">
                <a:latin typeface="+mn-lt"/>
                <a:ea typeface="Arial Unicode MS" pitchFamily="34" charset="-128"/>
                <a:cs typeface="Arial"/>
              </a:rPr>
              <a:t>Last Modified 09/12/2013 00:03 Turkey Standard Time</a:t>
            </a:r>
            <a:endParaRPr lang="en-US" sz="919" baseline="0" noProof="0" dirty="0">
              <a:latin typeface="+mn-lt"/>
              <a:ea typeface="Arial Unicode MS" pitchFamily="34" charset="-128"/>
              <a:cs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1728" y="668958"/>
            <a:ext cx="2398092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 baseline="0" noProof="0">
                <a:latin typeface="+mn-lt"/>
                <a:ea typeface="Arial Unicode MS" pitchFamily="34" charset="-128"/>
                <a:cs typeface="Arial"/>
              </a:rPr>
              <a:t>Printed 26.11.2013 19:42 GTB Standard Time</a:t>
            </a:r>
            <a:endParaRPr lang="en-US" sz="919" baseline="0" noProof="0" dirty="0">
              <a:latin typeface="+mn-lt"/>
              <a:ea typeface="Arial Unicode MS" pitchFamily="34" charset="-128"/>
              <a:cs typeface="Arial"/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" y="1"/>
            <a:ext cx="1218768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baseline="0" noProof="0" dirty="0">
                  <a:latin typeface="+mn-lt"/>
                  <a:cs typeface="Arial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baseline="0" noProof="0" dirty="0">
                  <a:latin typeface="+mn-lt"/>
                  <a:cs typeface="Arial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82" eaLnBrk="0" hangingPunct="0"/>
              <a:r>
                <a:rPr lang="en-US" sz="816" baseline="0" noProof="0" dirty="0">
                  <a:latin typeface="+mn-lt"/>
                  <a:cs typeface="Arial"/>
                </a:rPr>
                <a:t>CONFIDENTIAL AND PROPRIETARY</a:t>
              </a:r>
            </a:p>
            <a:p>
              <a:pPr defTabSz="821182" eaLnBrk="0" hangingPunct="0"/>
              <a:r>
                <a:rPr lang="en-US" sz="816" baseline="0" noProof="0" dirty="0">
                  <a:latin typeface="+mn-lt"/>
                  <a:cs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noProof="0" dirty="0">
                <a:latin typeface="+mn-lt"/>
                <a:cs typeface="Arial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noProof="0" dirty="0">
                <a:latin typeface="+mn-lt"/>
                <a:cs typeface="Arial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noProof="0" dirty="0">
                <a:latin typeface="+mn-lt"/>
                <a:cs typeface="Arial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82668" y="6433629"/>
            <a:ext cx="9207173" cy="429233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noProof="0" dirty="0">
                <a:latin typeface="+mn-lt"/>
                <a:cs typeface="Arial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7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>
          <a:xfrm>
            <a:off x="3591728" y="2176939"/>
            <a:ext cx="6714779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Arial Unicode MS" pitchFamily="34" charset="-128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3591728" y="3945700"/>
            <a:ext cx="6714779" cy="219740"/>
          </a:xfrm>
        </p:spPr>
        <p:txBody>
          <a:bodyPr>
            <a:spAutoFit/>
          </a:bodyPr>
          <a:lstStyle>
            <a:lvl1pPr>
              <a:defRPr sz="1428" baseline="0">
                <a:latin typeface="+mj-lt"/>
                <a:ea typeface="Arial Unicode MS" pitchFamily="34" charset="-128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39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>
                <a:cs typeface="Arial"/>
              </a:rPr>
              <a:pPr lvl="0"/>
              <a:t>‹#›</a:t>
            </a:fld>
            <a:endParaRPr lang="en-US" sz="102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5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2D95-4C43-4979-B510-73881949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175A-4395-448E-AC55-E01266E2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CB9A-877F-4CC2-BB35-4E746501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130B-E303-4CF2-A739-DE739BA4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3A80C-F0AB-4B45-B04D-6ED45B58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1729" y="349868"/>
            <a:ext cx="1011495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 b="1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85751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1729" y="508603"/>
            <a:ext cx="2843727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19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Last Modified 09/12/2013 00:03 Turkey Standard Time</a:t>
            </a:r>
            <a:endParaRPr lang="en-US" sz="919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1728" y="668958"/>
            <a:ext cx="2398092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Printed 26.11.2013 19:42 GTB Standard Time</a:t>
            </a:r>
            <a:endParaRPr lang="en-US" sz="919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" y="1"/>
            <a:ext cx="1218768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cs typeface="Arial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cs typeface="Arial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8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/>
                </a:rPr>
                <a:t>CONFIDENTIAL AND PROPRIETARY</a:t>
              </a:r>
            </a:p>
            <a:p>
              <a:pPr defTabSz="82118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82668" y="6433629"/>
            <a:ext cx="9207173" cy="429233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7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>
          <a:xfrm>
            <a:off x="3591728" y="2176939"/>
            <a:ext cx="6714779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Arial Unicode MS" pitchFamily="34" charset="-128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3591728" y="3945700"/>
            <a:ext cx="6714779" cy="219740"/>
          </a:xfrm>
        </p:spPr>
        <p:txBody>
          <a:bodyPr>
            <a:spAutoFit/>
          </a:bodyPr>
          <a:lstStyle>
            <a:lvl1pPr>
              <a:defRPr sz="1428" baseline="0">
                <a:latin typeface="+mj-lt"/>
                <a:ea typeface="Arial Unicode MS" pitchFamily="34" charset="-128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62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102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1729" y="349868"/>
            <a:ext cx="1011495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 b="1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85751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1729" y="508603"/>
            <a:ext cx="2843727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19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Last Modified 09/12/2013 00:03 Turkey Standard Time</a:t>
            </a:r>
            <a:endParaRPr lang="en-US" sz="919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1728" y="668958"/>
            <a:ext cx="2398092" cy="1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9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Printed 26.11.2013 19:42 GTB Standard Time</a:t>
            </a:r>
            <a:endParaRPr lang="en-US" sz="919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" y="1"/>
            <a:ext cx="1218768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cs typeface="Arial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cs typeface="Arial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8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/>
                </a:rPr>
                <a:t>CONFIDENTIAL AND PROPRIETARY</a:t>
              </a:r>
            </a:p>
            <a:p>
              <a:pPr defTabSz="821182" eaLnBrk="0" hangingPunct="0"/>
              <a:r>
                <a:rPr lang="en-US" sz="816" dirty="0">
                  <a:solidFill>
                    <a:srgbClr val="000000"/>
                  </a:solidFill>
                  <a:latin typeface="Arial"/>
                  <a:cs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82668" y="6433629"/>
            <a:ext cx="9207173" cy="429233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7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>
          <a:xfrm>
            <a:off x="3591728" y="2176939"/>
            <a:ext cx="6714779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latin typeface="+mj-lt"/>
                <a:ea typeface="Arial Unicode MS" pitchFamily="34" charset="-128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3591728" y="3945700"/>
            <a:ext cx="6714779" cy="219740"/>
          </a:xfrm>
        </p:spPr>
        <p:txBody>
          <a:bodyPr>
            <a:spAutoFit/>
          </a:bodyPr>
          <a:lstStyle>
            <a:lvl1pPr>
              <a:defRPr sz="1428" baseline="0">
                <a:latin typeface="+mj-lt"/>
                <a:ea typeface="Arial Unicode MS" pitchFamily="34" charset="-128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42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 sz="102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6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E507-4FA2-47EF-91CC-0FC632B1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99587-4497-4ACB-9CC0-1128DA948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BF9C-BE9A-4396-8490-2031C5A3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16BD0-C8DD-4D98-9E61-92EEDD57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9E3B-DAAE-44D6-BAD6-11F7932E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BA40-21AE-4781-A7F6-98D9A7D3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31BC-D606-4F61-B059-259F0294A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B3FF7-1437-4AFE-A55D-6D51ABB4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83B0-8DC3-4899-A32D-0FDE87B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9E995-E2AE-4431-818E-D7935012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DC9DC-DE63-45C0-839F-FCC2F041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9416-4A31-4865-ACA0-A7F8F911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DE88E-E9B3-4CCA-AD3F-805A2DC5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A855-10E5-4EC6-8CB1-A1E6B96F3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D8923-E4D7-432F-8562-8D20DCDA4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4E63A-E73E-4EA9-9DDE-4285252A2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93A10-70D0-4E6F-AE5C-D98550F8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BFA79-39F7-4C5D-A75E-D74394E3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9E23A-28F8-4FB5-A3A4-0D00779C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1C50-EFF6-4A05-8F91-40957BDA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3AA9F-24F9-4C72-A9C1-61110018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36D79-7511-4704-BE31-4C58B9C0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B3145-50D3-455E-99F4-CCF04920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92E69-DF48-44E0-87F6-551A065C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E15E4-B75B-4F6F-A41B-96D8B228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405EC-CF37-4FEE-85BA-C8C362DE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A07F-F427-4E1E-ADCD-2269AF1E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28D9-9820-4C79-9875-6816A6C0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7B18A-A261-4B73-BA49-F2C3C9811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B6FD2-1401-43F5-ADE9-1D6A741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B88CF-D5D8-41C0-913B-77C86A6E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D4784-F301-4A01-9F0D-ABC765B0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FA1D-47EE-43F0-8F8A-EA63FCDA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D8859-77CF-4A18-9ACA-7309DB9D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A5FE-1628-432D-8277-45549446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685A7-B2E7-40EF-A5CA-98DDA89C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991A8-FD17-42C2-BC54-3AAE70B7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3E2EA-9BD0-4877-AF04-A2B69A95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1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publicdomainpictures.net/view-image.php?image=85765&amp;picture=grid-globe-background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microsoft.com/office/2007/relationships/hdphoto" Target="../media/hdphoto1.wdp"/><Relationship Id="rId3" Type="http://schemas.openxmlformats.org/officeDocument/2006/relationships/theme" Target="../theme/theme2.xml"/><Relationship Id="rId21" Type="http://schemas.openxmlformats.org/officeDocument/2006/relationships/image" Target="../media/image2.emf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3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19" Type="http://schemas.openxmlformats.org/officeDocument/2006/relationships/hyperlink" Target="http://www.publicdomainpictures.net/view-image.php?image=85765&amp;picture=grid-globe-background" TargetMode="External"/><Relationship Id="rId4" Type="http://schemas.openxmlformats.org/officeDocument/2006/relationships/tags" Target="../tags/tag1.xml"/><Relationship Id="rId9" Type="http://schemas.openxmlformats.org/officeDocument/2006/relationships/tags" Target="../tags/tag6.xml"/><Relationship Id="rId14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microsoft.com/office/2007/relationships/hdphoto" Target="../media/hdphoto1.wdp"/><Relationship Id="rId3" Type="http://schemas.openxmlformats.org/officeDocument/2006/relationships/theme" Target="../theme/theme3.xml"/><Relationship Id="rId21" Type="http://schemas.openxmlformats.org/officeDocument/2006/relationships/image" Target="../media/image2.emf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40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hyperlink" Target="http://www.publicdomainpictures.net/view-image.php?image=85765&amp;picture=grid-globe-background" TargetMode="Externa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microsoft.com/office/2007/relationships/hdphoto" Target="../media/hdphoto1.wdp"/><Relationship Id="rId3" Type="http://schemas.openxmlformats.org/officeDocument/2006/relationships/theme" Target="../theme/theme4.xml"/><Relationship Id="rId21" Type="http://schemas.openxmlformats.org/officeDocument/2006/relationships/image" Target="../media/image2.emf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67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hyperlink" Target="http://www.publicdomainpictures.net/view-image.php?image=85765&amp;picture=grid-globe-background" TargetMode="Externa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1000"/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utout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/>
          <a:tile tx="-1206500" ty="-787400" sx="100000" sy="8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1C252-4D0A-4297-9DD9-DCFAF87C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5B1B-59DF-4BDD-959C-39BC164E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8BF0-21E7-47BB-8DB4-C92A925FD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0E31-FA98-466D-94F9-5E10C138B2F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88FA-2309-4488-BDDC-18AA9782C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9ED4-6633-4DAE-BC13-1AA4F9F9C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3041-25EF-4947-940F-54865491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6" r:id="rId12"/>
    <p:sldLayoutId id="2147483807" r:id="rId13"/>
    <p:sldLayoutId id="2147483662" r:id="rId14"/>
    <p:sldLayoutId id="2147483664" r:id="rId15"/>
    <p:sldLayoutId id="2147483665" r:id="rId16"/>
    <p:sldLayoutId id="214748385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41000"/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utout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tile tx="-1206500" ty="-787400" sx="100000" sy="8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37" baseline="0" noProof="0" dirty="0">
              <a:latin typeface="+mn-lt"/>
              <a:ea typeface="+mn-ea"/>
              <a:cs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95479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04"/>
            <a:endParaRPr lang="en-US" sz="816" baseline="0" noProof="0" dirty="0">
              <a:solidFill>
                <a:srgbClr val="00000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149596" y="1980018"/>
            <a:ext cx="1894749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12" baseline="0" noProof="0">
                <a:latin typeface="+mn-lt"/>
                <a:ea typeface="+mn-ea"/>
                <a:cs typeface="Arial"/>
              </a:rPr>
              <a:t>Last Modified 09/12/2013 00:03 Turkey Standard Time</a:t>
            </a:r>
            <a:endParaRPr lang="en-US" sz="1632" baseline="0" noProof="0" dirty="0">
              <a:latin typeface="+mn-lt"/>
              <a:ea typeface="+mn-ea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296271" y="4197998"/>
            <a:ext cx="160140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baseline="0" noProof="0">
                <a:latin typeface="+mn-lt"/>
                <a:ea typeface="+mn-ea"/>
                <a:cs typeface="Arial"/>
              </a:rPr>
              <a:t>Printed 26.11.2013 19:42 GTB Standard Time</a:t>
            </a:r>
            <a:endParaRPr lang="en-US" sz="1632" baseline="0" noProof="0" dirty="0">
              <a:latin typeface="+mn-lt"/>
              <a:ea typeface="+mn-ea"/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76207" y="1990669"/>
            <a:ext cx="5853024" cy="2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61986" y="234865"/>
            <a:ext cx="11725485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1987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 baseline="0" noProof="0" dirty="0">
                <a:solidFill>
                  <a:srgbClr val="808080"/>
                </a:solidFill>
                <a:latin typeface="+mn-lt"/>
                <a:ea typeface="+mj-ea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1984" y="542618"/>
            <a:ext cx="11725485" cy="25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noProof="0" dirty="0">
                <a:solidFill>
                  <a:srgbClr val="808080"/>
                </a:solidFill>
                <a:latin typeface="+mn-lt"/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1986" y="6202012"/>
            <a:ext cx="11630455" cy="521559"/>
            <a:chOff x="75" y="3829"/>
            <a:chExt cx="5385" cy="32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20" baseline="0" noProof="0" dirty="0">
                  <a:latin typeface="+mn-lt"/>
                  <a:cs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59" indent="-621959" defTabSz="913504">
                <a:tabLst>
                  <a:tab pos="625199" algn="l"/>
                </a:tabLst>
              </a:pPr>
              <a:r>
                <a:rPr lang="en-US" sz="1020" baseline="0" noProof="0" dirty="0">
                  <a:solidFill>
                    <a:schemeClr val="tx1"/>
                  </a:solidFill>
                  <a:latin typeface="+mn-lt"/>
                  <a:cs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76208" y="1085229"/>
            <a:ext cx="5801189" cy="583108"/>
            <a:chOff x="915" y="670"/>
            <a:chExt cx="2686" cy="36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0"/>
              <a:ext cx="2686" cy="3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baseline="0" noProof="0" dirty="0">
                  <a:latin typeface="+mn-lt"/>
                  <a:ea typeface="+mn-ea"/>
                  <a:cs typeface="Arial"/>
                </a:rPr>
                <a:t>Title</a:t>
              </a:r>
            </a:p>
            <a:p>
              <a:r>
                <a:rPr lang="en-US" sz="1837" baseline="0" noProof="0" dirty="0">
                  <a:solidFill>
                    <a:srgbClr val="808080"/>
                  </a:solidFill>
                  <a:latin typeface="+mn-lt"/>
                  <a:ea typeface="+mn-ea"/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052719" y="6565712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04"/>
            <a:r>
              <a:rPr lang="en-US" sz="1020" baseline="0" noProof="0" dirty="0">
                <a:latin typeface="+mn-lt"/>
                <a:ea typeface="+mn-ea"/>
                <a:cs typeface="Arial"/>
              </a:rPr>
              <a:t>McKinsey &amp; Company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54169" y="6534054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04"/>
            <a:r>
              <a:rPr lang="en-US" sz="1224" baseline="0" noProof="0" dirty="0">
                <a:latin typeface="+mn-lt"/>
                <a:ea typeface="+mn-ea"/>
                <a:cs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6028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hf hdr="0" ftr="0" dt="0"/>
  <p:txStyles>
    <p:titleStyle>
      <a:lvl1pPr algn="l" defTabSz="913504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1939" b="1" baseline="0">
          <a:solidFill>
            <a:schemeClr val="tx2"/>
          </a:solidFill>
          <a:latin typeface="+mj-lt"/>
          <a:ea typeface="Arial Unicode MS" pitchFamily="34" charset="-128"/>
          <a:cs typeface="Arial"/>
        </a:defRPr>
      </a:lvl1pPr>
      <a:lvl2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70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3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08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87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1pPr>
      <a:lvl2pPr marL="197602" indent="-195982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70" indent="-267248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19" indent="-158729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7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41000"/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utout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tile tx="-1206500" ty="-787400" sx="100000" sy="8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37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95479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04"/>
            <a:endParaRPr lang="en-US" sz="8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149596" y="1980018"/>
            <a:ext cx="1894749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12">
                <a:solidFill>
                  <a:srgbClr val="000000"/>
                </a:solidFill>
                <a:latin typeface="Arial"/>
                <a:cs typeface="Arial"/>
              </a:rPr>
              <a:t>Last Modified 09/12/2013 00:03 Turkey Standard Time</a:t>
            </a:r>
            <a:endParaRPr lang="en-US" sz="163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296271" y="4197998"/>
            <a:ext cx="160140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>
                <a:solidFill>
                  <a:srgbClr val="000000"/>
                </a:solidFill>
                <a:latin typeface="Arial"/>
                <a:cs typeface="Arial"/>
              </a:rPr>
              <a:t>Printed 26.11.2013 19:42 GTB Standard Time</a:t>
            </a:r>
            <a:endParaRPr lang="en-US" sz="163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76207" y="1990668"/>
            <a:ext cx="5853024" cy="12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61986" y="234865"/>
            <a:ext cx="11725485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1987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 dirty="0">
                <a:solidFill>
                  <a:srgbClr val="808080"/>
                </a:solidFill>
                <a:latin typeface="Arial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1984" y="542618"/>
            <a:ext cx="11725485" cy="25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1986" y="6202012"/>
            <a:ext cx="11630455" cy="521559"/>
            <a:chOff x="75" y="3829"/>
            <a:chExt cx="5385" cy="32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cs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59" indent="-621959" defTabSz="913504">
                <a:tabLst>
                  <a:tab pos="625199" algn="l"/>
                </a:tabLst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cs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76208" y="1085229"/>
            <a:ext cx="5801189" cy="583108"/>
            <a:chOff x="915" y="670"/>
            <a:chExt cx="2686" cy="36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0"/>
              <a:ext cx="2686" cy="3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dirty="0">
                  <a:solidFill>
                    <a:srgbClr val="000000"/>
                  </a:solidFill>
                  <a:latin typeface="Arial"/>
                  <a:cs typeface="Arial"/>
                </a:rPr>
                <a:t>Title</a:t>
              </a:r>
            </a:p>
            <a:p>
              <a:r>
                <a:rPr lang="en-US" sz="1837" dirty="0">
                  <a:solidFill>
                    <a:srgbClr val="808080"/>
                  </a:solidFill>
                  <a:latin typeface="Arial"/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052719" y="6565712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04"/>
            <a:r>
              <a:rPr lang="en-US" sz="1020" dirty="0">
                <a:solidFill>
                  <a:srgbClr val="000000"/>
                </a:solidFill>
                <a:latin typeface="Arial"/>
                <a:cs typeface="Arial"/>
              </a:rPr>
              <a:t>McKinsey &amp; Company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54169" y="6534054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04"/>
            <a:r>
              <a:rPr lang="en-US" sz="1224" dirty="0">
                <a:solidFill>
                  <a:srgbClr val="000000"/>
                </a:solidFill>
                <a:latin typeface="Arial"/>
                <a:cs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31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p:hf hdr="0" ftr="0" dt="0"/>
  <p:txStyles>
    <p:titleStyle>
      <a:lvl1pPr algn="l" defTabSz="913504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1939" b="1" baseline="0">
          <a:solidFill>
            <a:schemeClr val="tx2"/>
          </a:solidFill>
          <a:latin typeface="+mj-lt"/>
          <a:ea typeface="Arial Unicode MS" pitchFamily="34" charset="-128"/>
          <a:cs typeface="Arial"/>
        </a:defRPr>
      </a:lvl1pPr>
      <a:lvl2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70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3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08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87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1pPr>
      <a:lvl2pPr marL="197602" indent="-195982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2pPr>
      <a:lvl3pPr marL="466470" indent="-267248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3pPr>
      <a:lvl4pPr marL="626819" indent="-158729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4pPr>
      <a:lvl5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5pPr>
      <a:lvl6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7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41000"/>
            <a:lum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utout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/>
          <a:tile tx="-1206500" ty="-787400" sx="100000" sy="8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428769"/>
            <a:ext cx="12192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37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95479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04"/>
            <a:endParaRPr lang="en-US" sz="8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149596" y="1980018"/>
            <a:ext cx="1894749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12">
                <a:solidFill>
                  <a:srgbClr val="000000"/>
                </a:solidFill>
                <a:latin typeface="Arial"/>
                <a:cs typeface="Arial"/>
              </a:rPr>
              <a:t>Last Modified 09/12/2013 00:03 Turkey Standard Time</a:t>
            </a:r>
            <a:endParaRPr lang="en-US" sz="163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11296271" y="4197998"/>
            <a:ext cx="160140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>
                <a:solidFill>
                  <a:srgbClr val="000000"/>
                </a:solidFill>
                <a:latin typeface="Arial"/>
                <a:cs typeface="Arial"/>
              </a:rPr>
              <a:t>Printed 26.11.2013 19:42 GTB Standard Time</a:t>
            </a:r>
            <a:endParaRPr lang="en-US" sz="163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976207" y="1990669"/>
            <a:ext cx="5853024" cy="2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61986" y="234865"/>
            <a:ext cx="11725485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1987" y="27537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 dirty="0">
                <a:solidFill>
                  <a:srgbClr val="808080"/>
                </a:solidFill>
                <a:latin typeface="Arial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1984" y="542618"/>
            <a:ext cx="11725485" cy="25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1986" y="6202012"/>
            <a:ext cx="11630455" cy="521559"/>
            <a:chOff x="75" y="3829"/>
            <a:chExt cx="5385" cy="32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cs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59" indent="-621959" defTabSz="913504">
                <a:tabLst>
                  <a:tab pos="625199" algn="l"/>
                </a:tabLst>
              </a:pPr>
              <a:r>
                <a:rPr lang="en-US" sz="1020" dirty="0">
                  <a:solidFill>
                    <a:srgbClr val="000000"/>
                  </a:solidFill>
                  <a:latin typeface="Arial"/>
                  <a:cs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76208" y="1085229"/>
            <a:ext cx="5801189" cy="583108"/>
            <a:chOff x="915" y="670"/>
            <a:chExt cx="2686" cy="36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0"/>
              <a:ext cx="2686" cy="3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dirty="0">
                  <a:solidFill>
                    <a:srgbClr val="000000"/>
                  </a:solidFill>
                  <a:latin typeface="Arial"/>
                  <a:cs typeface="Arial"/>
                </a:rPr>
                <a:t>Title</a:t>
              </a:r>
            </a:p>
            <a:p>
              <a:r>
                <a:rPr lang="en-US" sz="1837" dirty="0">
                  <a:solidFill>
                    <a:srgbClr val="808080"/>
                  </a:solidFill>
                  <a:latin typeface="Arial"/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052719" y="6565712"/>
            <a:ext cx="1284005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04"/>
            <a:r>
              <a:rPr lang="en-US" sz="1020" dirty="0">
                <a:solidFill>
                  <a:srgbClr val="000000"/>
                </a:solidFill>
                <a:latin typeface="Arial"/>
                <a:cs typeface="Arial"/>
              </a:rPr>
              <a:t>McKinsey &amp; Company</a:t>
            </a: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54169" y="6534054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04"/>
            <a:r>
              <a:rPr lang="en-US" sz="1224" dirty="0">
                <a:solidFill>
                  <a:srgbClr val="000000"/>
                </a:solidFill>
                <a:latin typeface="Arial"/>
                <a:cs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224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</p:sldLayoutIdLst>
  <p:hf hdr="0" ftr="0" dt="0"/>
  <p:txStyles>
    <p:titleStyle>
      <a:lvl1pPr algn="l" defTabSz="913504" rtl="0" eaLnBrk="1" fontAlgn="base" hangingPunct="1">
        <a:spcBef>
          <a:spcPct val="0"/>
        </a:spcBef>
        <a:spcAft>
          <a:spcPct val="0"/>
        </a:spcAft>
        <a:tabLst>
          <a:tab pos="275346" algn="l"/>
        </a:tabLst>
        <a:defRPr sz="1939" b="1" baseline="0">
          <a:solidFill>
            <a:schemeClr val="tx2"/>
          </a:solidFill>
          <a:latin typeface="+mj-lt"/>
          <a:ea typeface="Arial Unicode MS" pitchFamily="34" charset="-128"/>
          <a:cs typeface="Arial"/>
        </a:defRPr>
      </a:lvl1pPr>
      <a:lvl2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70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3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08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879" algn="l" defTabSz="913504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Arial Unicode MS" pitchFamily="34" charset="-128"/>
          <a:cs typeface="Arial"/>
        </a:defRPr>
      </a:lvl1pPr>
      <a:lvl2pPr marL="197602" indent="-195982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70" indent="-267248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19" indent="-158729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10" indent="-132815" algn="l" defTabSz="91350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70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3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0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879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348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17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28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756" algn="l" defTabSz="93293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4020045"/>
          </a:xfrm>
          <a:prstGeom prst="rect">
            <a:avLst/>
          </a:prstGeom>
          <a:blipFill dpi="0" rotWithShape="1">
            <a:blip r:embed="rId2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56" y="206284"/>
            <a:ext cx="9666515" cy="932226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ea typeface="+mn-ea"/>
                <a:cs typeface="+mn-cs"/>
              </a:rPr>
              <a:t>About Perfect Way Mobile (PWM)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532" y="4020048"/>
            <a:ext cx="2891133" cy="285974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30 </a:t>
            </a:r>
          </a:p>
          <a:p>
            <a:pPr algn="l"/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Operational &amp; ongoing outlet locations and more to come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84601" y="4020045"/>
            <a:ext cx="3195915" cy="2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+mj-lt"/>
              </a:rPr>
              <a:t>160+ </a:t>
            </a:r>
          </a:p>
          <a:p>
            <a:pPr algn="l"/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Talented &amp; professionally trained personnel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7099" y="4020046"/>
            <a:ext cx="3197269" cy="283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+mj-lt"/>
              </a:rPr>
              <a:t>10+</a:t>
            </a:r>
          </a:p>
          <a:p>
            <a:pPr algn="l"/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Years of retail experience &amp; expertise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294368" y="4020047"/>
            <a:ext cx="2897631" cy="283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+mj-lt"/>
              </a:rPr>
              <a:t>Fair networking  &amp; geographical distribution in UAE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94368" y="4041835"/>
            <a:ext cx="1354" cy="2837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97099" y="4041835"/>
            <a:ext cx="1354" cy="2837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84601" y="4041835"/>
            <a:ext cx="1354" cy="2837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9">
            <a:extLst>
              <a:ext uri="{FF2B5EF4-FFF2-40B4-BE49-F238E27FC236}">
                <a16:creationId xmlns:a16="http://schemas.microsoft.com/office/drawing/2014/main" id="{C6156264-3DA0-456D-A152-791FA8B8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29733"/>
            <a:ext cx="2232248" cy="622800"/>
          </a:xfrm>
          <a:prstGeom prst="chevron">
            <a:avLst>
              <a:gd name="adj" fmla="val 2784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4964" tIns="164964" rIns="164964" bIns="164964" spcCol="1270" anchor="ctr"/>
          <a:lstStyle/>
          <a:p>
            <a:pPr indent="-169863" algn="ctr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EEECE1"/>
              </a:buClr>
              <a:defRPr/>
            </a:pPr>
            <a:r>
              <a:rPr lang="en-US" sz="1600" b="1" dirty="0">
                <a:solidFill>
                  <a:prstClr val="white"/>
                </a:solidFill>
                <a:latin typeface="Bookman Old Style" panose="02050604050505020204" pitchFamily="18" charset="0"/>
                <a:cs typeface="Arial" pitchFamily="34" charset="0"/>
              </a:rPr>
              <a:t>Our Vision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B8CF36-D020-46C2-8604-0B60329E7678}"/>
              </a:ext>
            </a:extLst>
          </p:cNvPr>
          <p:cNvSpPr txBox="1">
            <a:spLocks/>
          </p:cNvSpPr>
          <p:nvPr/>
        </p:nvSpPr>
        <p:spPr>
          <a:xfrm>
            <a:off x="452582" y="1539429"/>
            <a:ext cx="11282218" cy="930674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 cap="all" spc="1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/>
            <a:r>
              <a:rPr lang="en-US" sz="1600" b="1" cap="none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Enrich customers' lives and make their livelihood more successful by providing premium, powerful and beneficial communication solutions.</a:t>
            </a:r>
          </a:p>
        </p:txBody>
      </p:sp>
      <p:sp>
        <p:nvSpPr>
          <p:cNvPr id="8" name="AutoShape 29">
            <a:extLst>
              <a:ext uri="{FF2B5EF4-FFF2-40B4-BE49-F238E27FC236}">
                <a16:creationId xmlns:a16="http://schemas.microsoft.com/office/drawing/2014/main" id="{70F9F8E2-8378-432B-94C5-751A7040C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82" y="3188494"/>
            <a:ext cx="2232248" cy="621506"/>
          </a:xfrm>
          <a:prstGeom prst="chevron">
            <a:avLst>
              <a:gd name="adj" fmla="val 2784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4964" tIns="164964" rIns="164964" bIns="164964" spcCol="1270" anchor="ctr"/>
          <a:lstStyle/>
          <a:p>
            <a:pPr indent="-169863" algn="ctr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EEECE1"/>
              </a:buClr>
              <a:defRPr/>
            </a:pPr>
            <a:r>
              <a:rPr lang="en-US" sz="1400" b="1" dirty="0">
                <a:solidFill>
                  <a:prstClr val="white"/>
                </a:solidFill>
                <a:latin typeface="Bookman Old Style" panose="02050604050505020204" pitchFamily="18" charset="0"/>
                <a:cs typeface="Arial" pitchFamily="34" charset="0"/>
              </a:rPr>
              <a:t>PWM Mission Statement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374C8-189D-4DF7-A227-73280547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6525"/>
            <a:ext cx="115662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eaLnBrk="0" hangingPunct="0"/>
            <a:r>
              <a:rPr lang="en-US" sz="1600" b="1" spc="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Live with our partner values by providing professional and innovative customer solutions</a:t>
            </a:r>
          </a:p>
          <a:p>
            <a:pPr lvl="1" eaLnBrk="0" hangingPunct="0"/>
            <a:endParaRPr lang="en-US" sz="1600" b="1" spc="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 eaLnBrk="0" hangingPunct="0"/>
            <a:r>
              <a:rPr lang="en-US" sz="1600" b="1" spc="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Perfect Way aims to be leading mobile operator in UAE, providing professional, world-class mobile and data services to all our customers</a:t>
            </a:r>
          </a:p>
        </p:txBody>
      </p:sp>
    </p:spTree>
    <p:extLst>
      <p:ext uri="{BB962C8B-B14F-4D97-AF65-F5344CB8AC3E}">
        <p14:creationId xmlns:p14="http://schemas.microsoft.com/office/powerpoint/2010/main" val="23870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12" y="-11254"/>
            <a:ext cx="7465819" cy="6869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248400" cy="853440"/>
          </a:xfrm>
        </p:spPr>
        <p:txBody>
          <a:bodyPr>
            <a:normAutofit/>
          </a:bodyPr>
          <a:lstStyle/>
          <a:p>
            <a:r>
              <a:rPr lang="en-US" sz="2600" b="1" dirty="0"/>
              <a:t>Perfect Way Networking &amp; Distributions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280" y="933943"/>
            <a:ext cx="7299234" cy="5924057"/>
          </a:xfrm>
        </p:spPr>
        <p:txBody>
          <a:bodyPr numCol="2">
            <a:normAutofit/>
          </a:bodyPr>
          <a:lstStyle/>
          <a:p>
            <a:r>
              <a:rPr lang="en-US" sz="1600" dirty="0">
                <a:latin typeface="+mj-lt"/>
              </a:rPr>
              <a:t>Al Shawamekh Central Mall – AUH</a:t>
            </a:r>
          </a:p>
          <a:p>
            <a:r>
              <a:rPr lang="en-US" sz="1600" dirty="0">
                <a:latin typeface="+mj-lt"/>
              </a:rPr>
              <a:t>Madinat Zayed Shopping Centre – AUH</a:t>
            </a:r>
          </a:p>
          <a:p>
            <a:r>
              <a:rPr lang="en-US" sz="1600" dirty="0">
                <a:latin typeface="+mj-lt"/>
              </a:rPr>
              <a:t>Forsan Central Mall – AUH</a:t>
            </a:r>
          </a:p>
          <a:p>
            <a:r>
              <a:rPr lang="en-US" sz="1600" dirty="0">
                <a:latin typeface="+mj-lt"/>
              </a:rPr>
              <a:t>The Galleria Mall – AUH</a:t>
            </a:r>
          </a:p>
          <a:p>
            <a:r>
              <a:rPr lang="en-US" sz="1600" dirty="0" err="1">
                <a:latin typeface="+mj-lt"/>
              </a:rPr>
              <a:t>Madinati</a:t>
            </a:r>
            <a:r>
              <a:rPr lang="en-US" sz="1600" dirty="0">
                <a:latin typeface="+mj-lt"/>
              </a:rPr>
              <a:t> Mall – AUH</a:t>
            </a:r>
          </a:p>
          <a:p>
            <a:r>
              <a:rPr lang="en-US" sz="1600" dirty="0">
                <a:latin typeface="+mj-lt"/>
              </a:rPr>
              <a:t>Bani Yas Coop – AUH</a:t>
            </a:r>
          </a:p>
          <a:p>
            <a:r>
              <a:rPr lang="en-US" sz="1600" dirty="0">
                <a:latin typeface="+mj-lt"/>
              </a:rPr>
              <a:t>Al Shamkha Mall – AUH</a:t>
            </a:r>
          </a:p>
          <a:p>
            <a:r>
              <a:rPr lang="en-US" sz="1600" dirty="0">
                <a:latin typeface="+mj-lt"/>
              </a:rPr>
              <a:t>Al Reem Mall – AUH</a:t>
            </a:r>
          </a:p>
          <a:p>
            <a:r>
              <a:rPr lang="en-US" sz="1600" dirty="0">
                <a:latin typeface="+mj-lt"/>
              </a:rPr>
              <a:t>Souq Al Sarab – AUH</a:t>
            </a:r>
          </a:p>
          <a:p>
            <a:r>
              <a:rPr lang="en-US" sz="1600" dirty="0">
                <a:latin typeface="+mj-lt"/>
              </a:rPr>
              <a:t>Al Rabdan Mall – AUH</a:t>
            </a:r>
          </a:p>
          <a:p>
            <a:r>
              <a:rPr lang="en-US" sz="1600" dirty="0">
                <a:latin typeface="+mj-lt"/>
              </a:rPr>
              <a:t>Al Falah Mall – AUH</a:t>
            </a:r>
          </a:p>
          <a:p>
            <a:r>
              <a:rPr lang="en-US" sz="1600" dirty="0">
                <a:latin typeface="+mj-lt"/>
              </a:rPr>
              <a:t>Capital Mall – AUH</a:t>
            </a:r>
          </a:p>
          <a:p>
            <a:r>
              <a:rPr lang="en-US" sz="1600" dirty="0">
                <a:latin typeface="+mj-lt"/>
              </a:rPr>
              <a:t>My Town Centre – AUH</a:t>
            </a:r>
          </a:p>
          <a:p>
            <a:r>
              <a:rPr lang="en-US" sz="1600" dirty="0">
                <a:latin typeface="+mj-lt"/>
              </a:rPr>
              <a:t>Lulu Al </a:t>
            </a:r>
            <a:r>
              <a:rPr lang="en-US" sz="1600" dirty="0" err="1">
                <a:latin typeface="+mj-lt"/>
              </a:rPr>
              <a:t>Dhafrah</a:t>
            </a:r>
            <a:r>
              <a:rPr lang="en-US" sz="1600" dirty="0">
                <a:latin typeface="+mj-lt"/>
              </a:rPr>
              <a:t> MZ – AUH</a:t>
            </a:r>
          </a:p>
          <a:p>
            <a:r>
              <a:rPr lang="en-US" sz="1600" dirty="0">
                <a:latin typeface="+mj-lt"/>
              </a:rPr>
              <a:t>Maktoum Heritage Souq – DXB</a:t>
            </a:r>
          </a:p>
          <a:p>
            <a:r>
              <a:rPr lang="en-US" sz="1600" dirty="0">
                <a:latin typeface="+mj-lt"/>
              </a:rPr>
              <a:t>Last Exit Al Khawaneej – DXB</a:t>
            </a:r>
          </a:p>
          <a:p>
            <a:r>
              <a:rPr lang="en-US" sz="1600" dirty="0">
                <a:latin typeface="+mj-lt"/>
              </a:rPr>
              <a:t>Avenue Mall – DXB</a:t>
            </a:r>
          </a:p>
          <a:p>
            <a:r>
              <a:rPr lang="en-US" sz="1600" dirty="0">
                <a:latin typeface="+mj-lt"/>
              </a:rPr>
              <a:t>DIFC – DXB</a:t>
            </a:r>
          </a:p>
          <a:p>
            <a:r>
              <a:rPr lang="en-US" sz="1600" dirty="0">
                <a:latin typeface="+mj-lt"/>
              </a:rPr>
              <a:t>Emirates Group HQ – DXB</a:t>
            </a:r>
          </a:p>
          <a:p>
            <a:r>
              <a:rPr lang="en-US" sz="1600" dirty="0">
                <a:latin typeface="+mj-lt"/>
              </a:rPr>
              <a:t>Nad Al Sheba Mall – DXB</a:t>
            </a:r>
          </a:p>
          <a:p>
            <a:r>
              <a:rPr lang="en-US" sz="1600" dirty="0">
                <a:latin typeface="+mj-lt"/>
              </a:rPr>
              <a:t>Etihad Mall – DXB</a:t>
            </a:r>
          </a:p>
          <a:p>
            <a:r>
              <a:rPr lang="en-US" sz="1600" dirty="0">
                <a:latin typeface="+mj-lt"/>
              </a:rPr>
              <a:t>Matajer Mirgab – SHJ</a:t>
            </a:r>
          </a:p>
          <a:p>
            <a:r>
              <a:rPr lang="en-US" sz="1600" dirty="0">
                <a:latin typeface="+mj-lt"/>
              </a:rPr>
              <a:t>Kalba Mall – SHJ</a:t>
            </a:r>
          </a:p>
          <a:p>
            <a:r>
              <a:rPr lang="en-US" sz="1600" dirty="0">
                <a:latin typeface="+mj-lt"/>
              </a:rPr>
              <a:t>Sharjah Central Mall – SHJ</a:t>
            </a:r>
          </a:p>
          <a:p>
            <a:r>
              <a:rPr lang="en-US" sz="1600" dirty="0">
                <a:latin typeface="+mj-lt"/>
              </a:rPr>
              <a:t>Al Suyouh Mall – SHJ</a:t>
            </a:r>
          </a:p>
          <a:p>
            <a:r>
              <a:rPr lang="en-US" sz="1600" dirty="0">
                <a:latin typeface="+mj-lt"/>
              </a:rPr>
              <a:t>Union Coop – UAQ</a:t>
            </a:r>
          </a:p>
          <a:p>
            <a:r>
              <a:rPr lang="en-US" sz="1600" dirty="0">
                <a:latin typeface="+mj-lt"/>
              </a:rPr>
              <a:t>RAK Mall – RAK</a:t>
            </a:r>
          </a:p>
          <a:p>
            <a:r>
              <a:rPr lang="en-US" sz="1600" dirty="0">
                <a:latin typeface="+mj-lt"/>
              </a:rPr>
              <a:t>Galila Mall - RAK</a:t>
            </a:r>
          </a:p>
          <a:p>
            <a:r>
              <a:rPr lang="en-US" sz="1600" dirty="0">
                <a:latin typeface="+mj-lt"/>
              </a:rPr>
              <a:t>Lulu Fujairah – FUJ</a:t>
            </a:r>
          </a:p>
          <a:p>
            <a:r>
              <a:rPr lang="en-US" sz="1600" dirty="0" err="1">
                <a:latin typeface="+mj-lt"/>
              </a:rPr>
              <a:t>Barari</a:t>
            </a:r>
            <a:r>
              <a:rPr lang="en-US" sz="1600" dirty="0">
                <a:latin typeface="+mj-lt"/>
              </a:rPr>
              <a:t> Mall – FUJ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50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28C8C-9296-E337-37E9-C597EE88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94" y="3318813"/>
            <a:ext cx="5410906" cy="3291998"/>
          </a:xfrm>
          <a:prstGeom prst="rect">
            <a:avLst/>
          </a:prstGeom>
        </p:spPr>
      </p:pic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BA74F94A-6B1B-82E3-1303-D75C9C5E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9" r="3749"/>
          <a:stretch>
            <a:fillRect/>
          </a:stretch>
        </p:blipFill>
        <p:spPr>
          <a:xfrm>
            <a:off x="466100" y="3318813"/>
            <a:ext cx="4909463" cy="3291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6A9EB-C0BF-CDCD-394F-EA8003CB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777" y="247189"/>
            <a:ext cx="7780158" cy="28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234CF3-E7CB-42B6-9BAD-7F18488DB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486719"/>
              </p:ext>
            </p:extLst>
          </p:nvPr>
        </p:nvGraphicFramePr>
        <p:xfrm>
          <a:off x="1991722" y="918131"/>
          <a:ext cx="8208556" cy="502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BC75186-BBAB-4B4E-8D72-3EBD512118A9}"/>
              </a:ext>
            </a:extLst>
          </p:cNvPr>
          <p:cNvSpPr/>
          <p:nvPr/>
        </p:nvSpPr>
        <p:spPr>
          <a:xfrm>
            <a:off x="5232400" y="2863271"/>
            <a:ext cx="1727200" cy="11314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solidFill>
                  <a:prstClr val="white"/>
                </a:solidFill>
                <a:latin typeface="Segoe Condensed"/>
              </a:rPr>
              <a:t>PWM</a:t>
            </a:r>
          </a:p>
          <a:p>
            <a:pPr algn="ctr"/>
            <a:r>
              <a:rPr lang="en-US" sz="1250" b="1" dirty="0">
                <a:solidFill>
                  <a:prstClr val="white"/>
                </a:solidFill>
                <a:latin typeface="Segoe Condensed"/>
              </a:rPr>
              <a:t>Strategy</a:t>
            </a:r>
            <a:endParaRPr lang="en-AE" sz="1250" b="1" dirty="0">
              <a:solidFill>
                <a:prstClr val="white"/>
              </a:solidFill>
              <a:latin typeface="Segoe Condensed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39EF6BD-17B8-4A64-B052-5B666A0633B4}"/>
              </a:ext>
            </a:extLst>
          </p:cNvPr>
          <p:cNvCxnSpPr>
            <a:cxnSpLocks/>
          </p:cNvCxnSpPr>
          <p:nvPr/>
        </p:nvCxnSpPr>
        <p:spPr>
          <a:xfrm flipV="1">
            <a:off x="6959600" y="1006764"/>
            <a:ext cx="1741055" cy="3879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7666FA-14AB-4DC3-BBDE-6026B7CF76AD}"/>
              </a:ext>
            </a:extLst>
          </p:cNvPr>
          <p:cNvCxnSpPr>
            <a:cxnSpLocks/>
          </p:cNvCxnSpPr>
          <p:nvPr/>
        </p:nvCxnSpPr>
        <p:spPr>
          <a:xfrm>
            <a:off x="8700655" y="533752"/>
            <a:ext cx="0" cy="1345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3F3E4E-E323-493C-BB16-ECA57A801748}"/>
              </a:ext>
            </a:extLst>
          </p:cNvPr>
          <p:cNvSpPr txBox="1"/>
          <p:nvPr/>
        </p:nvSpPr>
        <p:spPr>
          <a:xfrm>
            <a:off x="8802254" y="494513"/>
            <a:ext cx="331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   </a:t>
            </a:r>
            <a:r>
              <a:rPr lang="en-US" sz="1200" dirty="0"/>
              <a:t>Answer CSTs inquiries in timely manner.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Build up a proper relationship with CSTs and ask for referrals and keep relations to ensure continuous productivity.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Quality call back check to be done after closing the deals to stand on customer satisfaction.</a:t>
            </a:r>
            <a:endParaRPr lang="en-AE" sz="12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DF0B413-2171-43B5-A2C4-E6B5DA96A95A}"/>
              </a:ext>
            </a:extLst>
          </p:cNvPr>
          <p:cNvCxnSpPr>
            <a:cxnSpLocks/>
          </p:cNvCxnSpPr>
          <p:nvPr/>
        </p:nvCxnSpPr>
        <p:spPr>
          <a:xfrm>
            <a:off x="8700655" y="2706255"/>
            <a:ext cx="424872" cy="2863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D093F2-9761-461F-A081-D6DBA78B3715}"/>
              </a:ext>
            </a:extLst>
          </p:cNvPr>
          <p:cNvCxnSpPr>
            <a:cxnSpLocks/>
          </p:cNvCxnSpPr>
          <p:nvPr/>
        </p:nvCxnSpPr>
        <p:spPr>
          <a:xfrm>
            <a:off x="9125527" y="2493818"/>
            <a:ext cx="0" cy="1847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AE24D3B-3286-4C65-BC80-A30D4D1163C9}"/>
              </a:ext>
            </a:extLst>
          </p:cNvPr>
          <p:cNvSpPr txBox="1"/>
          <p:nvPr/>
        </p:nvSpPr>
        <p:spPr>
          <a:xfrm>
            <a:off x="9208656" y="2493818"/>
            <a:ext cx="2909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Effective Win-Win partnership.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Targeting high standard of quality and productivity to move to the top of business partners.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Make sure to support the partnership success by achieving all assigned KPI’s.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Support all company products.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Monitor TDRA roles and make sure that all terms and conditions shall be filled.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1EA7664-5364-46FC-B21A-A1BBE94811CC}"/>
              </a:ext>
            </a:extLst>
          </p:cNvPr>
          <p:cNvCxnSpPr/>
          <p:nvPr/>
        </p:nvCxnSpPr>
        <p:spPr>
          <a:xfrm>
            <a:off x="8543636" y="4950691"/>
            <a:ext cx="665020" cy="304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976A84-5EBC-4A77-8D3B-A69F768274B7}"/>
              </a:ext>
            </a:extLst>
          </p:cNvPr>
          <p:cNvCxnSpPr/>
          <p:nvPr/>
        </p:nvCxnSpPr>
        <p:spPr>
          <a:xfrm>
            <a:off x="9208656" y="4701310"/>
            <a:ext cx="0" cy="149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5B3D605-488F-4FB2-8845-32A3AE7D179A}"/>
              </a:ext>
            </a:extLst>
          </p:cNvPr>
          <p:cNvSpPr txBox="1"/>
          <p:nvPr/>
        </p:nvSpPr>
        <p:spPr>
          <a:xfrm>
            <a:off x="9328722" y="4701310"/>
            <a:ext cx="278937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   Process Efficiency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Zero Wrong Transactions.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Zero Wrong Information.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Quality assurance through after sales calls.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Enough spaces and quite atmosphere to keep the brand image.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endParaRPr lang="en-AE" sz="1150" dirty="0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4195647-12FF-4ED2-8F26-D705DE3D50FD}"/>
              </a:ext>
            </a:extLst>
          </p:cNvPr>
          <p:cNvCxnSpPr/>
          <p:nvPr/>
        </p:nvCxnSpPr>
        <p:spPr>
          <a:xfrm rot="10800000" flipV="1">
            <a:off x="3491346" y="5514108"/>
            <a:ext cx="1741054" cy="5911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C61844-D5B8-45F8-A9C3-14C959A02357}"/>
              </a:ext>
            </a:extLst>
          </p:cNvPr>
          <p:cNvCxnSpPr/>
          <p:nvPr/>
        </p:nvCxnSpPr>
        <p:spPr>
          <a:xfrm>
            <a:off x="3491345" y="5210195"/>
            <a:ext cx="0" cy="1459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E08E9CC-301B-4276-ACC3-021FC3AA0FB0}"/>
              </a:ext>
            </a:extLst>
          </p:cNvPr>
          <p:cNvSpPr txBox="1"/>
          <p:nvPr/>
        </p:nvSpPr>
        <p:spPr>
          <a:xfrm>
            <a:off x="300186" y="5103091"/>
            <a:ext cx="307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Well trained staff.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Enhanced staff awareness to ensure constant level of knowledge and professionalism.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Attractive incentive scheme to keep team motivated.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Connect incentive to QOS to ensure genuine sales.</a:t>
            </a:r>
            <a:endParaRPr lang="en-AE" sz="12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BA99945-EE6C-4A11-9834-FD878033EB12}"/>
              </a:ext>
            </a:extLst>
          </p:cNvPr>
          <p:cNvCxnSpPr/>
          <p:nvPr/>
        </p:nvCxnSpPr>
        <p:spPr>
          <a:xfrm rot="10800000">
            <a:off x="2826327" y="4110183"/>
            <a:ext cx="665018" cy="5911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5618A5-CCD9-4309-A882-459278EEAC12}"/>
              </a:ext>
            </a:extLst>
          </p:cNvPr>
          <p:cNvCxnSpPr>
            <a:cxnSpLocks/>
          </p:cNvCxnSpPr>
          <p:nvPr/>
        </p:nvCxnSpPr>
        <p:spPr>
          <a:xfrm flipV="1">
            <a:off x="2826326" y="3112655"/>
            <a:ext cx="0" cy="1545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E5EF87-A4AA-4870-8CB1-71AAE9E65766}"/>
              </a:ext>
            </a:extLst>
          </p:cNvPr>
          <p:cNvSpPr txBox="1"/>
          <p:nvPr/>
        </p:nvSpPr>
        <p:spPr>
          <a:xfrm>
            <a:off x="157019" y="3315855"/>
            <a:ext cx="256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Utilize sister companies data base as sales opportunities.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Have a proper &amp; rational roadmap that supports business needs and du goals.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336E3B3-7013-47C5-B52F-B48C7E39223F}"/>
              </a:ext>
            </a:extLst>
          </p:cNvPr>
          <p:cNvCxnSpPr/>
          <p:nvPr/>
        </p:nvCxnSpPr>
        <p:spPr>
          <a:xfrm rot="10800000">
            <a:off x="2724725" y="1652851"/>
            <a:ext cx="766621" cy="7116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17A0B9E-6A68-4ED8-94C2-59382224120F}"/>
              </a:ext>
            </a:extLst>
          </p:cNvPr>
          <p:cNvCxnSpPr>
            <a:cxnSpLocks/>
          </p:cNvCxnSpPr>
          <p:nvPr/>
        </p:nvCxnSpPr>
        <p:spPr>
          <a:xfrm>
            <a:off x="2724724" y="918131"/>
            <a:ext cx="0" cy="1649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20427FC-43D7-447A-86E7-3077BC4F6919}"/>
              </a:ext>
            </a:extLst>
          </p:cNvPr>
          <p:cNvSpPr txBox="1"/>
          <p:nvPr/>
        </p:nvSpPr>
        <p:spPr>
          <a:xfrm>
            <a:off x="157019" y="1006764"/>
            <a:ext cx="255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Utilize Team experience and available tools to sell all products to maximize profitability.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Reduce Claw Back by monitoring quality of sales.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Profit &amp; Loss Evaluation.</a:t>
            </a: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87E15FD9-1056-4814-9AE2-350AA596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107396"/>
            <a:ext cx="4910281" cy="426356"/>
          </a:xfrm>
          <a:noFill/>
        </p:spPr>
        <p:txBody>
          <a:bodyPr>
            <a:noAutofit/>
          </a:bodyPr>
          <a:lstStyle/>
          <a:p>
            <a:r>
              <a:rPr lang="en-US" sz="2600" b="1" dirty="0"/>
              <a:t>Perfect Way Mobile Strategy</a:t>
            </a:r>
            <a:endParaRPr lang="en-AE" sz="2600" b="1" dirty="0"/>
          </a:p>
        </p:txBody>
      </p:sp>
    </p:spTree>
    <p:extLst>
      <p:ext uri="{BB962C8B-B14F-4D97-AF65-F5344CB8AC3E}">
        <p14:creationId xmlns:p14="http://schemas.microsoft.com/office/powerpoint/2010/main" val="3523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9F45AE-9DDD-421A-99BB-21BB01AC49E9}"/>
              </a:ext>
            </a:extLst>
          </p:cNvPr>
          <p:cNvSpPr txBox="1">
            <a:spLocks noChangeArrowheads="1"/>
          </p:cNvSpPr>
          <p:nvPr/>
        </p:nvSpPr>
        <p:spPr>
          <a:xfrm>
            <a:off x="526473" y="97210"/>
            <a:ext cx="10160000" cy="603809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Key Accountabilities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5007" y="1115164"/>
            <a:ext cx="3990663" cy="2225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000" b="1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Spacious office in the heart of Abu Dhabi.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Individual laptops.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AVAYA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End-to-end security for confidential files and recordings.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Professional HR System and advanced software.</a:t>
            </a:r>
          </a:p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316748" y="4452756"/>
            <a:ext cx="4579450" cy="1321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000" b="1" dirty="0"/>
              <a:t>Internal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Comprehensive auditing structure to ensure that confidentiality and compliance policies are well attended.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247466" y="1115164"/>
            <a:ext cx="4276076" cy="2225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000" b="1" dirty="0"/>
              <a:t>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Utilization of all areas of strength with the available tools to meet the assigned KPIs.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Enhance cross-sell concept.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Deepen the relationship and enrich the loyalty level with Du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Ongoing market research to identify the best approach towards expansion.</a:t>
            </a:r>
          </a:p>
        </p:txBody>
      </p:sp>
      <p:cxnSp>
        <p:nvCxnSpPr>
          <p:cNvPr id="10" name="Curved Connector 9"/>
          <p:cNvCxnSpPr>
            <a:endCxn id="16" idx="1"/>
          </p:cNvCxnSpPr>
          <p:nvPr/>
        </p:nvCxnSpPr>
        <p:spPr>
          <a:xfrm rot="16200000" flipH="1">
            <a:off x="1622633" y="3419396"/>
            <a:ext cx="1773284" cy="1614945"/>
          </a:xfrm>
          <a:prstGeom prst="curvedConnector2">
            <a:avLst/>
          </a:prstGeom>
          <a:ln w="63500">
            <a:solidFill>
              <a:schemeClr val="accent1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6" idx="3"/>
            <a:endCxn id="17" idx="2"/>
          </p:cNvCxnSpPr>
          <p:nvPr/>
        </p:nvCxnSpPr>
        <p:spPr>
          <a:xfrm flipV="1">
            <a:off x="7896198" y="3340225"/>
            <a:ext cx="1489306" cy="1773286"/>
          </a:xfrm>
          <a:prstGeom prst="curvedConnector2">
            <a:avLst/>
          </a:prstGeom>
          <a:ln w="63500">
            <a:solidFill>
              <a:schemeClr val="accent1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9F45AE-9DDD-421A-99BB-21BB01AC49E9}"/>
              </a:ext>
            </a:extLst>
          </p:cNvPr>
          <p:cNvSpPr txBox="1">
            <a:spLocks noChangeArrowheads="1"/>
          </p:cNvSpPr>
          <p:nvPr/>
        </p:nvSpPr>
        <p:spPr>
          <a:xfrm>
            <a:off x="526473" y="97210"/>
            <a:ext cx="10160000" cy="603809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Perfect Way Mobile Competencies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73" y="923925"/>
            <a:ext cx="5531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CUSTOMER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Customer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Ensures Accountability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800" b="1" dirty="0"/>
          </a:p>
          <a:p>
            <a:r>
              <a:rPr lang="en-US" sz="2800" b="1" dirty="0"/>
              <a:t>KNOWLEDGEABLE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Decision Quality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b="1" dirty="0"/>
              <a:t>ENTERPRISING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Manages Ambiguity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Fosters Innovation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900" y="923924"/>
            <a:ext cx="5531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COLLABORATIVE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Collaborates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Courage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800" b="1" dirty="0"/>
          </a:p>
          <a:p>
            <a:r>
              <a:rPr lang="en-US" sz="2800" b="1" dirty="0"/>
              <a:t>TRUSTED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Instils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Demonstrates Self-Awareness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Develops Talent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649" y="3277024"/>
            <a:ext cx="629920" cy="708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673" y="865239"/>
            <a:ext cx="670726" cy="869848"/>
          </a:xfrm>
          <a:prstGeom prst="rect">
            <a:avLst/>
          </a:prstGeom>
        </p:spPr>
      </p:pic>
      <p:pic>
        <p:nvPicPr>
          <p:cNvPr id="14" name="Picture 13" descr="Historic Tax Credits in Baltimore - Baltimore Heritage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65" y="5406052"/>
            <a:ext cx="660004" cy="660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151" y="2977900"/>
            <a:ext cx="962159" cy="676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567" y="953896"/>
            <a:ext cx="938081" cy="8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FD63A32-BA2C-491F-AF7C-8F35B0A4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172854"/>
            <a:ext cx="8153400" cy="251229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7406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F.fdh7p0an3deMgPZF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8iHgkA6AEu_FumrDOoS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60Q3PnjUi63.qrXuKB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wK3ca9HE2xZU5gNsZc_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MX25C0t06a.HtWTg8I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DUUbWnPEWConhYWSRG.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d8Zt4EOEmt6qTSpMPR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LGfWqOe0CBmm3barZW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JhIkpNREmyRaAEc4WM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92JsfwSE6DrJyBLAJ6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N_SOG1RUyRvfNYveCA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C1MsgiOUOem2XSIt2.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C2QJWwPE.g638xxwCL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KG4dl.QEycIV7opf_w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LGfWqOe0CBmm3barZW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CP8uAtHkeJENDQOofcD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CTHTA_UEC_UCBxU9.r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3J9qjr4k6THzM2IbC7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F.fdh7p0an3deMgPZF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JzjRiETEmbs2yEmoLf_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8iHgkA6AEu_FumrDOoSD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CHMqjh30Os0vwbXJ3OW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k5OYhnPkqXqrgpaHFt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asmyqDWUKLBUjbA6uy.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qODE4GEKcsQBMx4SiS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rG6JWfNk6P9UpOB_7z.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qvCcLamEWJ_9ixOOBw2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VVbHSijkus14m0CRQEJ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_8oB6JFUiHd2FJ2G3A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CSnQY9YEGT4CbBFEGv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z30amCYU6iV3wRnSnY9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fEvLtxRU2jWEy0rFAg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fh5Qt2N0OLa3Z9Fa82V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LGfWqOe0CBmm3barZWJ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JzjRiETEmbs2yEmoLf_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CSnQY9YEGT4CbBFEGv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NCgvDOqEuNoU_MPyK6T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NCgvDOqEuNoU_MPyK6T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rF.fdh7p0an3deMgPZFR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E8iHgkA6AEu_FumrDOoSD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60Q3PnjUi63.qrXuKB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wK3ca9HE2xZU5gNsZc_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MX25C0t06a.HtWTg8Ib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DUUbWnPEWConhYWSRG.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d8Zt4EOEmt6qTSpMPRU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JhIkpNREmyRaAEc4WMw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92JsfwSE6DrJyBLAJ6v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N_SOG1RUyRvfNYveCA6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C1MsgiOUOem2XSIt2.8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C2QJWwPE.g638xxwCL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KG4dl.QEycIV7opf_wI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m Format - English (US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Firm Format - English (US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Firm Format - English (US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17072</TotalTime>
  <Words>604</Words>
  <Application>Microsoft Office PowerPoint</Application>
  <PresentationFormat>Widescreen</PresentationFormat>
  <Paragraphs>120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Bookman Old Style</vt:lpstr>
      <vt:lpstr>Calibri</vt:lpstr>
      <vt:lpstr>Calibri Light</vt:lpstr>
      <vt:lpstr>Segoe Condensed</vt:lpstr>
      <vt:lpstr>Office Theme</vt:lpstr>
      <vt:lpstr>Firm Format - English (US)</vt:lpstr>
      <vt:lpstr>3_Firm Format - English (US)</vt:lpstr>
      <vt:lpstr>4_Firm Format - English (US)</vt:lpstr>
      <vt:lpstr>think-cell Slide</vt:lpstr>
      <vt:lpstr>About Perfect Way Mobile (PWM)</vt:lpstr>
      <vt:lpstr>PowerPoint Presentation</vt:lpstr>
      <vt:lpstr>Perfect Way Networking &amp; Distributions</vt:lpstr>
      <vt:lpstr>PowerPoint Presentation</vt:lpstr>
      <vt:lpstr>Perfect Way Mobile Strategy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Kassim</dc:creator>
  <cp:lastModifiedBy>Von Dionisio</cp:lastModifiedBy>
  <cp:revision>359</cp:revision>
  <dcterms:created xsi:type="dcterms:W3CDTF">2019-03-28T11:14:53Z</dcterms:created>
  <dcterms:modified xsi:type="dcterms:W3CDTF">2026-04-27T12:29:24Z</dcterms:modified>
</cp:coreProperties>
</file>